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70" r:id="rId8"/>
    <p:sldId id="262" r:id="rId9"/>
    <p:sldId id="263" r:id="rId10"/>
    <p:sldId id="264"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09FB6-A2D1-49C0-98CE-F54970108216}" v="1082" dt="2024-02-23T00:26:58.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4386AFC-1A1F-445B-98CA-65F98F1E0F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F75802-589F-4507-888F-E788AD1921E9}">
      <dgm:prSet/>
      <dgm:spPr/>
      <dgm:t>
        <a:bodyPr/>
        <a:lstStyle/>
        <a:p>
          <a:r>
            <a:rPr lang="en-US"/>
            <a:t>From Kaggle- 52,000 Animated Movies</a:t>
          </a:r>
        </a:p>
      </dgm:t>
    </dgm:pt>
    <dgm:pt modelId="{2516C2AA-E5A0-4F3C-8DB9-D6877C252A1B}" type="parTrans" cxnId="{8EB516A3-EED1-4547-B472-EC997FDF6D47}">
      <dgm:prSet/>
      <dgm:spPr/>
      <dgm:t>
        <a:bodyPr/>
        <a:lstStyle/>
        <a:p>
          <a:endParaRPr lang="en-US"/>
        </a:p>
      </dgm:t>
    </dgm:pt>
    <dgm:pt modelId="{F80DF654-F382-48F9-80CB-5CFF4A0B36C0}" type="sibTrans" cxnId="{8EB516A3-EED1-4547-B472-EC997FDF6D47}">
      <dgm:prSet/>
      <dgm:spPr/>
      <dgm:t>
        <a:bodyPr/>
        <a:lstStyle/>
        <a:p>
          <a:endParaRPr lang="en-US"/>
        </a:p>
      </dgm:t>
    </dgm:pt>
    <dgm:pt modelId="{B4D5BEDE-F3DD-41EF-BA01-303AA14C1E22}">
      <dgm:prSet/>
      <dgm:spPr/>
      <dgm:t>
        <a:bodyPr/>
        <a:lstStyle/>
        <a:p>
          <a:r>
            <a:rPr lang="en-US"/>
            <a:t>Scraped from TMDB API (The Movie Database)</a:t>
          </a:r>
        </a:p>
      </dgm:t>
    </dgm:pt>
    <dgm:pt modelId="{17163940-A69C-43D4-AFB3-3C7E36018F6C}" type="parTrans" cxnId="{EC59446F-FCC4-4BB4-B848-41514A4F6331}">
      <dgm:prSet/>
      <dgm:spPr/>
      <dgm:t>
        <a:bodyPr/>
        <a:lstStyle/>
        <a:p>
          <a:endParaRPr lang="en-US"/>
        </a:p>
      </dgm:t>
    </dgm:pt>
    <dgm:pt modelId="{1434E0F4-8A0E-4E96-BED5-8CB686D37FB4}" type="sibTrans" cxnId="{EC59446F-FCC4-4BB4-B848-41514A4F6331}">
      <dgm:prSet/>
      <dgm:spPr/>
      <dgm:t>
        <a:bodyPr/>
        <a:lstStyle/>
        <a:p>
          <a:endParaRPr lang="en-US"/>
        </a:p>
      </dgm:t>
    </dgm:pt>
    <dgm:pt modelId="{20FA8AEA-89DD-4469-8AA2-FF0AA4332835}" type="pres">
      <dgm:prSet presAssocID="{84386AFC-1A1F-445B-98CA-65F98F1E0FDF}" presName="root" presStyleCnt="0">
        <dgm:presLayoutVars>
          <dgm:dir/>
          <dgm:resizeHandles val="exact"/>
        </dgm:presLayoutVars>
      </dgm:prSet>
      <dgm:spPr/>
    </dgm:pt>
    <dgm:pt modelId="{F1111412-6813-4CED-B240-8C6EC997F288}" type="pres">
      <dgm:prSet presAssocID="{F5F75802-589F-4507-888F-E788AD1921E9}" presName="compNode" presStyleCnt="0"/>
      <dgm:spPr/>
    </dgm:pt>
    <dgm:pt modelId="{47B024C1-EC79-4F0E-904A-F680252FD39B}" type="pres">
      <dgm:prSet presAssocID="{F5F75802-589F-4507-888F-E788AD1921E9}" presName="bgRect" presStyleLbl="bgShp" presStyleIdx="0" presStyleCnt="2"/>
      <dgm:spPr/>
    </dgm:pt>
    <dgm:pt modelId="{C76E44F1-5A76-42F2-BDB9-EFB7C254B20F}" type="pres">
      <dgm:prSet presAssocID="{F5F75802-589F-4507-888F-E788AD1921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CC69B809-19E0-479B-9B59-2EA49DF1BAC9}" type="pres">
      <dgm:prSet presAssocID="{F5F75802-589F-4507-888F-E788AD1921E9}" presName="spaceRect" presStyleCnt="0"/>
      <dgm:spPr/>
    </dgm:pt>
    <dgm:pt modelId="{8587193A-5379-4357-8483-56677721BC49}" type="pres">
      <dgm:prSet presAssocID="{F5F75802-589F-4507-888F-E788AD1921E9}" presName="parTx" presStyleLbl="revTx" presStyleIdx="0" presStyleCnt="2">
        <dgm:presLayoutVars>
          <dgm:chMax val="0"/>
          <dgm:chPref val="0"/>
        </dgm:presLayoutVars>
      </dgm:prSet>
      <dgm:spPr/>
    </dgm:pt>
    <dgm:pt modelId="{E0E0E6FA-492A-4375-8DAB-00B4331EE001}" type="pres">
      <dgm:prSet presAssocID="{F80DF654-F382-48F9-80CB-5CFF4A0B36C0}" presName="sibTrans" presStyleCnt="0"/>
      <dgm:spPr/>
    </dgm:pt>
    <dgm:pt modelId="{930F8A01-AA42-4B65-B56C-0FF711149EDB}" type="pres">
      <dgm:prSet presAssocID="{B4D5BEDE-F3DD-41EF-BA01-303AA14C1E22}" presName="compNode" presStyleCnt="0"/>
      <dgm:spPr/>
    </dgm:pt>
    <dgm:pt modelId="{38167B7D-7254-447B-8593-ACB439E0BCD6}" type="pres">
      <dgm:prSet presAssocID="{B4D5BEDE-F3DD-41EF-BA01-303AA14C1E22}" presName="bgRect" presStyleLbl="bgShp" presStyleIdx="1" presStyleCnt="2"/>
      <dgm:spPr/>
    </dgm:pt>
    <dgm:pt modelId="{D64272F8-E379-449D-97CA-6681C4955514}" type="pres">
      <dgm:prSet presAssocID="{B4D5BEDE-F3DD-41EF-BA01-303AA14C1E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FABD72E5-74C6-4BEC-81EF-A68E0963FC2B}" type="pres">
      <dgm:prSet presAssocID="{B4D5BEDE-F3DD-41EF-BA01-303AA14C1E22}" presName="spaceRect" presStyleCnt="0"/>
      <dgm:spPr/>
    </dgm:pt>
    <dgm:pt modelId="{D4D1E1F9-9733-4E62-9470-2745542EF166}" type="pres">
      <dgm:prSet presAssocID="{B4D5BEDE-F3DD-41EF-BA01-303AA14C1E22}" presName="parTx" presStyleLbl="revTx" presStyleIdx="1" presStyleCnt="2">
        <dgm:presLayoutVars>
          <dgm:chMax val="0"/>
          <dgm:chPref val="0"/>
        </dgm:presLayoutVars>
      </dgm:prSet>
      <dgm:spPr/>
    </dgm:pt>
  </dgm:ptLst>
  <dgm:cxnLst>
    <dgm:cxn modelId="{DFA9AA21-D67C-4877-980A-E284E6506520}" type="presOf" srcId="{B4D5BEDE-F3DD-41EF-BA01-303AA14C1E22}" destId="{D4D1E1F9-9733-4E62-9470-2745542EF166}" srcOrd="0" destOrd="0" presId="urn:microsoft.com/office/officeart/2018/2/layout/IconVerticalSolidList"/>
    <dgm:cxn modelId="{1E93F92A-B915-4D1D-B0B9-64AD26DD62C7}" type="presOf" srcId="{F5F75802-589F-4507-888F-E788AD1921E9}" destId="{8587193A-5379-4357-8483-56677721BC49}" srcOrd="0" destOrd="0" presId="urn:microsoft.com/office/officeart/2018/2/layout/IconVerticalSolidList"/>
    <dgm:cxn modelId="{EC59446F-FCC4-4BB4-B848-41514A4F6331}" srcId="{84386AFC-1A1F-445B-98CA-65F98F1E0FDF}" destId="{B4D5BEDE-F3DD-41EF-BA01-303AA14C1E22}" srcOrd="1" destOrd="0" parTransId="{17163940-A69C-43D4-AFB3-3C7E36018F6C}" sibTransId="{1434E0F4-8A0E-4E96-BED5-8CB686D37FB4}"/>
    <dgm:cxn modelId="{D8CAA59B-140E-4717-ADF9-0C07EAA39C0F}" type="presOf" srcId="{84386AFC-1A1F-445B-98CA-65F98F1E0FDF}" destId="{20FA8AEA-89DD-4469-8AA2-FF0AA4332835}" srcOrd="0" destOrd="0" presId="urn:microsoft.com/office/officeart/2018/2/layout/IconVerticalSolidList"/>
    <dgm:cxn modelId="{8EB516A3-EED1-4547-B472-EC997FDF6D47}" srcId="{84386AFC-1A1F-445B-98CA-65F98F1E0FDF}" destId="{F5F75802-589F-4507-888F-E788AD1921E9}" srcOrd="0" destOrd="0" parTransId="{2516C2AA-E5A0-4F3C-8DB9-D6877C252A1B}" sibTransId="{F80DF654-F382-48F9-80CB-5CFF4A0B36C0}"/>
    <dgm:cxn modelId="{2FEA0716-5537-4595-B7CC-305689BA959C}" type="presParOf" srcId="{20FA8AEA-89DD-4469-8AA2-FF0AA4332835}" destId="{F1111412-6813-4CED-B240-8C6EC997F288}" srcOrd="0" destOrd="0" presId="urn:microsoft.com/office/officeart/2018/2/layout/IconVerticalSolidList"/>
    <dgm:cxn modelId="{FBB58931-1348-441E-88A8-180032FC5BBC}" type="presParOf" srcId="{F1111412-6813-4CED-B240-8C6EC997F288}" destId="{47B024C1-EC79-4F0E-904A-F680252FD39B}" srcOrd="0" destOrd="0" presId="urn:microsoft.com/office/officeart/2018/2/layout/IconVerticalSolidList"/>
    <dgm:cxn modelId="{D6CB2D3E-7B7C-48E3-B610-E8E316CBF807}" type="presParOf" srcId="{F1111412-6813-4CED-B240-8C6EC997F288}" destId="{C76E44F1-5A76-42F2-BDB9-EFB7C254B20F}" srcOrd="1" destOrd="0" presId="urn:microsoft.com/office/officeart/2018/2/layout/IconVerticalSolidList"/>
    <dgm:cxn modelId="{0E01AB54-5E04-42B9-BF5B-0D82CEDB9A0D}" type="presParOf" srcId="{F1111412-6813-4CED-B240-8C6EC997F288}" destId="{CC69B809-19E0-479B-9B59-2EA49DF1BAC9}" srcOrd="2" destOrd="0" presId="urn:microsoft.com/office/officeart/2018/2/layout/IconVerticalSolidList"/>
    <dgm:cxn modelId="{26D05E6C-3F6F-4EA3-8D00-8C21AF9D2DFF}" type="presParOf" srcId="{F1111412-6813-4CED-B240-8C6EC997F288}" destId="{8587193A-5379-4357-8483-56677721BC49}" srcOrd="3" destOrd="0" presId="urn:microsoft.com/office/officeart/2018/2/layout/IconVerticalSolidList"/>
    <dgm:cxn modelId="{F61C9B0F-8A96-4DBF-B711-11B7D6E3DFA2}" type="presParOf" srcId="{20FA8AEA-89DD-4469-8AA2-FF0AA4332835}" destId="{E0E0E6FA-492A-4375-8DAB-00B4331EE001}" srcOrd="1" destOrd="0" presId="urn:microsoft.com/office/officeart/2018/2/layout/IconVerticalSolidList"/>
    <dgm:cxn modelId="{6AEFD8B7-F166-4B76-9BF4-6E8E4C22B982}" type="presParOf" srcId="{20FA8AEA-89DD-4469-8AA2-FF0AA4332835}" destId="{930F8A01-AA42-4B65-B56C-0FF711149EDB}" srcOrd="2" destOrd="0" presId="urn:microsoft.com/office/officeart/2018/2/layout/IconVerticalSolidList"/>
    <dgm:cxn modelId="{52887C5E-3184-45EA-B78B-F9FEAE5AC163}" type="presParOf" srcId="{930F8A01-AA42-4B65-B56C-0FF711149EDB}" destId="{38167B7D-7254-447B-8593-ACB439E0BCD6}" srcOrd="0" destOrd="0" presId="urn:microsoft.com/office/officeart/2018/2/layout/IconVerticalSolidList"/>
    <dgm:cxn modelId="{B95B32B0-EEBD-42A5-A1BA-14ED3B790ADB}" type="presParOf" srcId="{930F8A01-AA42-4B65-B56C-0FF711149EDB}" destId="{D64272F8-E379-449D-97CA-6681C4955514}" srcOrd="1" destOrd="0" presId="urn:microsoft.com/office/officeart/2018/2/layout/IconVerticalSolidList"/>
    <dgm:cxn modelId="{1759B71A-E1A1-4DA2-BA3C-5EBC37A7EC5A}" type="presParOf" srcId="{930F8A01-AA42-4B65-B56C-0FF711149EDB}" destId="{FABD72E5-74C6-4BEC-81EF-A68E0963FC2B}" srcOrd="2" destOrd="0" presId="urn:microsoft.com/office/officeart/2018/2/layout/IconVerticalSolidList"/>
    <dgm:cxn modelId="{CC78AF0A-D04F-4B56-93E4-A34BE943B6FE}" type="presParOf" srcId="{930F8A01-AA42-4B65-B56C-0FF711149EDB}" destId="{D4D1E1F9-9733-4E62-9470-2745542EF1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58D9B1-9F5C-4740-A9B5-458286AD872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E442131-EEE6-4E4B-8895-17F20670B86F}">
      <dgm:prSet/>
      <dgm:spPr/>
      <dgm:t>
        <a:bodyPr/>
        <a:lstStyle/>
        <a:p>
          <a:r>
            <a:rPr lang="en-US"/>
            <a:t>Originally-  "What factors significantly contribute to the generation of the highest revenue in the animated movie industry?"</a:t>
          </a:r>
        </a:p>
      </dgm:t>
    </dgm:pt>
    <dgm:pt modelId="{6EEE7639-43F3-4F29-A1C0-FB1C28AB2429}" type="parTrans" cxnId="{9EA0A3AA-18DE-42AB-8FC1-2C465F40FCB9}">
      <dgm:prSet/>
      <dgm:spPr/>
      <dgm:t>
        <a:bodyPr/>
        <a:lstStyle/>
        <a:p>
          <a:endParaRPr lang="en-US"/>
        </a:p>
      </dgm:t>
    </dgm:pt>
    <dgm:pt modelId="{9E984E71-B93B-4E6F-A467-83FC7AC9D36F}" type="sibTrans" cxnId="{9EA0A3AA-18DE-42AB-8FC1-2C465F40FCB9}">
      <dgm:prSet/>
      <dgm:spPr/>
      <dgm:t>
        <a:bodyPr/>
        <a:lstStyle/>
        <a:p>
          <a:endParaRPr lang="en-US"/>
        </a:p>
      </dgm:t>
    </dgm:pt>
    <dgm:pt modelId="{105A0C03-E811-4A1D-BFD3-422EA30D37B4}">
      <dgm:prSet/>
      <dgm:spPr/>
      <dgm:t>
        <a:bodyPr/>
        <a:lstStyle/>
        <a:p>
          <a:r>
            <a:rPr lang="en-US"/>
            <a:t>After further research into the dataset, a better question that could be asked is "What genres significantly contribute to the generation of the highest revenue in the animated movie industry"</a:t>
          </a:r>
        </a:p>
      </dgm:t>
    </dgm:pt>
    <dgm:pt modelId="{F917F839-45B7-4AAF-85C5-E4285FC30E00}" type="parTrans" cxnId="{3009548A-106E-479A-983C-556E424BB108}">
      <dgm:prSet/>
      <dgm:spPr/>
      <dgm:t>
        <a:bodyPr/>
        <a:lstStyle/>
        <a:p>
          <a:endParaRPr lang="en-US"/>
        </a:p>
      </dgm:t>
    </dgm:pt>
    <dgm:pt modelId="{46CF2256-EA0C-4DA5-A14C-4D93CFDCDA80}" type="sibTrans" cxnId="{3009548A-106E-479A-983C-556E424BB108}">
      <dgm:prSet/>
      <dgm:spPr/>
      <dgm:t>
        <a:bodyPr/>
        <a:lstStyle/>
        <a:p>
          <a:endParaRPr lang="en-US"/>
        </a:p>
      </dgm:t>
    </dgm:pt>
    <dgm:pt modelId="{CAA94D4D-7DD8-436A-B71B-4BF432A97EF4}" type="pres">
      <dgm:prSet presAssocID="{4658D9B1-9F5C-4740-A9B5-458286AD8725}" presName="linear" presStyleCnt="0">
        <dgm:presLayoutVars>
          <dgm:animLvl val="lvl"/>
          <dgm:resizeHandles val="exact"/>
        </dgm:presLayoutVars>
      </dgm:prSet>
      <dgm:spPr/>
    </dgm:pt>
    <dgm:pt modelId="{80CC340F-D482-4456-8AAA-1FBD0EEC1BB9}" type="pres">
      <dgm:prSet presAssocID="{AE442131-EEE6-4E4B-8895-17F20670B86F}" presName="parentText" presStyleLbl="node1" presStyleIdx="0" presStyleCnt="2">
        <dgm:presLayoutVars>
          <dgm:chMax val="0"/>
          <dgm:bulletEnabled val="1"/>
        </dgm:presLayoutVars>
      </dgm:prSet>
      <dgm:spPr/>
    </dgm:pt>
    <dgm:pt modelId="{1B88C5D3-3FBD-40F8-9FA6-9B9EDDAE4384}" type="pres">
      <dgm:prSet presAssocID="{9E984E71-B93B-4E6F-A467-83FC7AC9D36F}" presName="spacer" presStyleCnt="0"/>
      <dgm:spPr/>
    </dgm:pt>
    <dgm:pt modelId="{CB593881-A36C-4A2C-B0D7-E4F30AACE7AB}" type="pres">
      <dgm:prSet presAssocID="{105A0C03-E811-4A1D-BFD3-422EA30D37B4}" presName="parentText" presStyleLbl="node1" presStyleIdx="1" presStyleCnt="2">
        <dgm:presLayoutVars>
          <dgm:chMax val="0"/>
          <dgm:bulletEnabled val="1"/>
        </dgm:presLayoutVars>
      </dgm:prSet>
      <dgm:spPr/>
    </dgm:pt>
  </dgm:ptLst>
  <dgm:cxnLst>
    <dgm:cxn modelId="{3009548A-106E-479A-983C-556E424BB108}" srcId="{4658D9B1-9F5C-4740-A9B5-458286AD8725}" destId="{105A0C03-E811-4A1D-BFD3-422EA30D37B4}" srcOrd="1" destOrd="0" parTransId="{F917F839-45B7-4AAF-85C5-E4285FC30E00}" sibTransId="{46CF2256-EA0C-4DA5-A14C-4D93CFDCDA80}"/>
    <dgm:cxn modelId="{DEF7F69C-A9DE-422E-8036-739F69C81AA4}" type="presOf" srcId="{105A0C03-E811-4A1D-BFD3-422EA30D37B4}" destId="{CB593881-A36C-4A2C-B0D7-E4F30AACE7AB}" srcOrd="0" destOrd="0" presId="urn:microsoft.com/office/officeart/2005/8/layout/vList2"/>
    <dgm:cxn modelId="{9EA0A3AA-18DE-42AB-8FC1-2C465F40FCB9}" srcId="{4658D9B1-9F5C-4740-A9B5-458286AD8725}" destId="{AE442131-EEE6-4E4B-8895-17F20670B86F}" srcOrd="0" destOrd="0" parTransId="{6EEE7639-43F3-4F29-A1C0-FB1C28AB2429}" sibTransId="{9E984E71-B93B-4E6F-A467-83FC7AC9D36F}"/>
    <dgm:cxn modelId="{FD3920B0-0835-49C4-A6B0-FC100DB5D8ED}" type="presOf" srcId="{AE442131-EEE6-4E4B-8895-17F20670B86F}" destId="{80CC340F-D482-4456-8AAA-1FBD0EEC1BB9}" srcOrd="0" destOrd="0" presId="urn:microsoft.com/office/officeart/2005/8/layout/vList2"/>
    <dgm:cxn modelId="{ECF734F5-6D9C-49F4-9D75-8D2DE8A4B359}" type="presOf" srcId="{4658D9B1-9F5C-4740-A9B5-458286AD8725}" destId="{CAA94D4D-7DD8-436A-B71B-4BF432A97EF4}" srcOrd="0" destOrd="0" presId="urn:microsoft.com/office/officeart/2005/8/layout/vList2"/>
    <dgm:cxn modelId="{B47C7D40-A3BE-4FA5-A604-C3983CB86310}" type="presParOf" srcId="{CAA94D4D-7DD8-436A-B71B-4BF432A97EF4}" destId="{80CC340F-D482-4456-8AAA-1FBD0EEC1BB9}" srcOrd="0" destOrd="0" presId="urn:microsoft.com/office/officeart/2005/8/layout/vList2"/>
    <dgm:cxn modelId="{F1F1AD28-0D1D-49AD-B4A9-885C7358425D}" type="presParOf" srcId="{CAA94D4D-7DD8-436A-B71B-4BF432A97EF4}" destId="{1B88C5D3-3FBD-40F8-9FA6-9B9EDDAE4384}" srcOrd="1" destOrd="0" presId="urn:microsoft.com/office/officeart/2005/8/layout/vList2"/>
    <dgm:cxn modelId="{C7AE3DE2-2038-4949-9D32-6875790FBC03}" type="presParOf" srcId="{CAA94D4D-7DD8-436A-B71B-4BF432A97EF4}" destId="{CB593881-A36C-4A2C-B0D7-E4F30AACE7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B869F-B437-47D9-8CE0-0AC396909C6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AA540FC-C569-4D8A-8F0A-28A674CADCAA}">
      <dgm:prSet/>
      <dgm:spPr/>
      <dgm:t>
        <a:bodyPr/>
        <a:lstStyle/>
        <a:p>
          <a:r>
            <a:rPr lang="en-US" dirty="0"/>
            <a:t>From 52,000 --&gt; 647 observations</a:t>
          </a:r>
        </a:p>
      </dgm:t>
    </dgm:pt>
    <dgm:pt modelId="{A5E78BF8-9782-46E6-8901-E3AABF34B8DF}" type="parTrans" cxnId="{0BC2A3F7-BCE7-466C-B6C8-D4FAE0AF492F}">
      <dgm:prSet/>
      <dgm:spPr/>
      <dgm:t>
        <a:bodyPr/>
        <a:lstStyle/>
        <a:p>
          <a:endParaRPr lang="en-US"/>
        </a:p>
      </dgm:t>
    </dgm:pt>
    <dgm:pt modelId="{D3A03290-E794-4853-8A03-829D0DF0DA25}" type="sibTrans" cxnId="{0BC2A3F7-BCE7-466C-B6C8-D4FAE0AF492F}">
      <dgm:prSet/>
      <dgm:spPr/>
      <dgm:t>
        <a:bodyPr/>
        <a:lstStyle/>
        <a:p>
          <a:endParaRPr lang="en-US"/>
        </a:p>
      </dgm:t>
    </dgm:pt>
    <dgm:pt modelId="{F3D73B13-0829-4AA7-81C8-6D1CB5C6E459}">
      <dgm:prSet/>
      <dgm:spPr/>
      <dgm:t>
        <a:bodyPr/>
        <a:lstStyle/>
        <a:p>
          <a:r>
            <a:rPr lang="en-US" dirty="0"/>
            <a:t>Took out all movies with revenue =0 and budget =0</a:t>
          </a:r>
        </a:p>
      </dgm:t>
    </dgm:pt>
    <dgm:pt modelId="{F8C6E715-0559-4C89-941D-B4AD8FECF68B}" type="parTrans" cxnId="{B3BDFBAE-41E4-4F16-A17A-CE1DD4421033}">
      <dgm:prSet/>
      <dgm:spPr/>
      <dgm:t>
        <a:bodyPr/>
        <a:lstStyle/>
        <a:p>
          <a:endParaRPr lang="en-US"/>
        </a:p>
      </dgm:t>
    </dgm:pt>
    <dgm:pt modelId="{305AEF4B-6B7D-4ECB-942C-3911F511BBBC}" type="sibTrans" cxnId="{B3BDFBAE-41E4-4F16-A17A-CE1DD4421033}">
      <dgm:prSet/>
      <dgm:spPr/>
      <dgm:t>
        <a:bodyPr/>
        <a:lstStyle/>
        <a:p>
          <a:endParaRPr lang="en-US"/>
        </a:p>
      </dgm:t>
    </dgm:pt>
    <dgm:pt modelId="{1A9C5B80-0C8A-4A82-BBD5-1DDFC0AA9C03}">
      <dgm:prSet/>
      <dgm:spPr/>
      <dgm:t>
        <a:bodyPr/>
        <a:lstStyle/>
        <a:p>
          <a:r>
            <a:rPr lang="en-US" dirty="0"/>
            <a:t>Added a binary 1 or 0 for if there was another movie released within 30 days before or after the previous movie</a:t>
          </a:r>
        </a:p>
      </dgm:t>
    </dgm:pt>
    <dgm:pt modelId="{23567534-2FCA-4686-9A67-60ACEFD71287}" type="parTrans" cxnId="{EF13EEDE-9D64-4BAF-BE1F-13D35714B09A}">
      <dgm:prSet/>
      <dgm:spPr/>
      <dgm:t>
        <a:bodyPr/>
        <a:lstStyle/>
        <a:p>
          <a:endParaRPr lang="en-US"/>
        </a:p>
      </dgm:t>
    </dgm:pt>
    <dgm:pt modelId="{FEA7550C-19B6-46EE-A911-95692F28A112}" type="sibTrans" cxnId="{EF13EEDE-9D64-4BAF-BE1F-13D35714B09A}">
      <dgm:prSet/>
      <dgm:spPr/>
      <dgm:t>
        <a:bodyPr/>
        <a:lstStyle/>
        <a:p>
          <a:endParaRPr lang="en-US"/>
        </a:p>
      </dgm:t>
    </dgm:pt>
    <dgm:pt modelId="{81C9B1D7-05E2-422D-8722-C48951B37EAD}">
      <dgm:prSet/>
      <dgm:spPr/>
      <dgm:t>
        <a:bodyPr/>
        <a:lstStyle/>
        <a:p>
          <a:pPr rtl="0"/>
          <a:r>
            <a:rPr lang="en-US" dirty="0"/>
            <a:t>Added a binary variable 1 or 0 if the movie won an animated Movie of the </a:t>
          </a:r>
          <a:r>
            <a:rPr lang="en-US" dirty="0">
              <a:latin typeface="Aptos Display" panose="020F0302020204030204"/>
            </a:rPr>
            <a:t>Year Award</a:t>
          </a:r>
          <a:endParaRPr lang="en-US" dirty="0"/>
        </a:p>
      </dgm:t>
    </dgm:pt>
    <dgm:pt modelId="{7C1CCF57-48BE-439B-9437-D7866E0F546D}" type="parTrans" cxnId="{5C03CAAB-52B8-4B2E-8FF5-3FE004DEF685}">
      <dgm:prSet/>
      <dgm:spPr/>
      <dgm:t>
        <a:bodyPr/>
        <a:lstStyle/>
        <a:p>
          <a:endParaRPr lang="en-US"/>
        </a:p>
      </dgm:t>
    </dgm:pt>
    <dgm:pt modelId="{2C14FF0A-80B6-4C58-857B-6A0487EB59C9}" type="sibTrans" cxnId="{5C03CAAB-52B8-4B2E-8FF5-3FE004DEF685}">
      <dgm:prSet/>
      <dgm:spPr/>
      <dgm:t>
        <a:bodyPr/>
        <a:lstStyle/>
        <a:p>
          <a:endParaRPr lang="en-US"/>
        </a:p>
      </dgm:t>
    </dgm:pt>
    <dgm:pt modelId="{CBB3C8BE-4F57-471D-ABDB-F04B62B65654}">
      <dgm:prSet/>
      <dgm:spPr/>
      <dgm:t>
        <a:bodyPr/>
        <a:lstStyle/>
        <a:p>
          <a:pPr rtl="0"/>
          <a:r>
            <a:rPr lang="en-US" dirty="0"/>
            <a:t>Make a binary variable if the movie was classified in a certain genre or not</a:t>
          </a:r>
          <a:r>
            <a:rPr lang="en-US" dirty="0">
              <a:latin typeface="Aptos Display" panose="020F0302020204030204"/>
            </a:rPr>
            <a:t> for the top 10 most popular genres in the dataset Ex. Fantasy Drama Action</a:t>
          </a:r>
          <a:endParaRPr lang="en-US" dirty="0"/>
        </a:p>
      </dgm:t>
    </dgm:pt>
    <dgm:pt modelId="{15EB99E8-5532-48EF-A07C-E85830B835CC}" type="parTrans" cxnId="{DCFBCAE6-9A7D-44D6-8B48-60C4E6D72ABA}">
      <dgm:prSet/>
      <dgm:spPr/>
      <dgm:t>
        <a:bodyPr/>
        <a:lstStyle/>
        <a:p>
          <a:endParaRPr lang="en-US"/>
        </a:p>
      </dgm:t>
    </dgm:pt>
    <dgm:pt modelId="{F90C6D48-D1F3-4C11-9BFC-99139A98530C}" type="sibTrans" cxnId="{DCFBCAE6-9A7D-44D6-8B48-60C4E6D72ABA}">
      <dgm:prSet/>
      <dgm:spPr/>
      <dgm:t>
        <a:bodyPr/>
        <a:lstStyle/>
        <a:p>
          <a:endParaRPr lang="en-US"/>
        </a:p>
      </dgm:t>
    </dgm:pt>
    <dgm:pt modelId="{44300D5B-6243-4848-BE60-14298AE0ACC7}" type="pres">
      <dgm:prSet presAssocID="{37DB869F-B437-47D9-8CE0-0AC396909C67}" presName="root" presStyleCnt="0">
        <dgm:presLayoutVars>
          <dgm:dir/>
          <dgm:resizeHandles val="exact"/>
        </dgm:presLayoutVars>
      </dgm:prSet>
      <dgm:spPr/>
    </dgm:pt>
    <dgm:pt modelId="{1C3A1841-2A19-403A-A00A-C6C24DF9EEC1}" type="pres">
      <dgm:prSet presAssocID="{AAA540FC-C569-4D8A-8F0A-28A674CADCAA}" presName="compNode" presStyleCnt="0"/>
      <dgm:spPr/>
    </dgm:pt>
    <dgm:pt modelId="{F8D353FC-68C4-4FA8-998F-768364F6FEA8}" type="pres">
      <dgm:prSet presAssocID="{AAA540FC-C569-4D8A-8F0A-28A674CADCAA}" presName="bgRect" presStyleLbl="bgShp" presStyleIdx="0" presStyleCnt="5"/>
      <dgm:spPr/>
    </dgm:pt>
    <dgm:pt modelId="{4282E3BB-A78C-4BFA-8F49-628732D0DA17}" type="pres">
      <dgm:prSet presAssocID="{AAA540FC-C569-4D8A-8F0A-28A674CADC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B61F4075-6C5D-47DB-A421-0FC1B925FA66}" type="pres">
      <dgm:prSet presAssocID="{AAA540FC-C569-4D8A-8F0A-28A674CADCAA}" presName="spaceRect" presStyleCnt="0"/>
      <dgm:spPr/>
    </dgm:pt>
    <dgm:pt modelId="{36F628E0-10B9-49E2-B13C-282188A04717}" type="pres">
      <dgm:prSet presAssocID="{AAA540FC-C569-4D8A-8F0A-28A674CADCAA}" presName="parTx" presStyleLbl="revTx" presStyleIdx="0" presStyleCnt="5">
        <dgm:presLayoutVars>
          <dgm:chMax val="0"/>
          <dgm:chPref val="0"/>
        </dgm:presLayoutVars>
      </dgm:prSet>
      <dgm:spPr/>
    </dgm:pt>
    <dgm:pt modelId="{296E2B7D-DD81-4DA6-886B-6A0CCBEA650D}" type="pres">
      <dgm:prSet presAssocID="{D3A03290-E794-4853-8A03-829D0DF0DA25}" presName="sibTrans" presStyleCnt="0"/>
      <dgm:spPr/>
    </dgm:pt>
    <dgm:pt modelId="{1254EBC7-67EC-45EA-8DB9-18A6D34D0C04}" type="pres">
      <dgm:prSet presAssocID="{F3D73B13-0829-4AA7-81C8-6D1CB5C6E459}" presName="compNode" presStyleCnt="0"/>
      <dgm:spPr/>
    </dgm:pt>
    <dgm:pt modelId="{E201497C-620E-44BC-B415-F647B14C2D3D}" type="pres">
      <dgm:prSet presAssocID="{F3D73B13-0829-4AA7-81C8-6D1CB5C6E459}" presName="bgRect" presStyleLbl="bgShp" presStyleIdx="1" presStyleCnt="5"/>
      <dgm:spPr/>
    </dgm:pt>
    <dgm:pt modelId="{B0135117-7713-4DE7-A7FA-91F55463063E}" type="pres">
      <dgm:prSet presAssocID="{F3D73B13-0829-4AA7-81C8-6D1CB5C6E4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B22E5B19-E85C-40EE-AB98-085DB8BC0FF3}" type="pres">
      <dgm:prSet presAssocID="{F3D73B13-0829-4AA7-81C8-6D1CB5C6E459}" presName="spaceRect" presStyleCnt="0"/>
      <dgm:spPr/>
    </dgm:pt>
    <dgm:pt modelId="{A1503C8B-189E-476D-87CF-56F17BE78092}" type="pres">
      <dgm:prSet presAssocID="{F3D73B13-0829-4AA7-81C8-6D1CB5C6E459}" presName="parTx" presStyleLbl="revTx" presStyleIdx="1" presStyleCnt="5">
        <dgm:presLayoutVars>
          <dgm:chMax val="0"/>
          <dgm:chPref val="0"/>
        </dgm:presLayoutVars>
      </dgm:prSet>
      <dgm:spPr/>
    </dgm:pt>
    <dgm:pt modelId="{88F81FCE-46DD-47B3-833D-464B37D78BBC}" type="pres">
      <dgm:prSet presAssocID="{305AEF4B-6B7D-4ECB-942C-3911F511BBBC}" presName="sibTrans" presStyleCnt="0"/>
      <dgm:spPr/>
    </dgm:pt>
    <dgm:pt modelId="{A8427D19-6BBE-4634-A610-26700890C711}" type="pres">
      <dgm:prSet presAssocID="{1A9C5B80-0C8A-4A82-BBD5-1DDFC0AA9C03}" presName="compNode" presStyleCnt="0"/>
      <dgm:spPr/>
    </dgm:pt>
    <dgm:pt modelId="{C98EC8C1-F4F1-4B82-AD63-93E7B32835FD}" type="pres">
      <dgm:prSet presAssocID="{1A9C5B80-0C8A-4A82-BBD5-1DDFC0AA9C03}" presName="bgRect" presStyleLbl="bgShp" presStyleIdx="2" presStyleCnt="5"/>
      <dgm:spPr/>
    </dgm:pt>
    <dgm:pt modelId="{F89F468F-1A44-4638-B2CD-58BC9E8AB734}" type="pres">
      <dgm:prSet presAssocID="{1A9C5B80-0C8A-4A82-BBD5-1DDFC0AA9C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2EA20CF8-83A8-4EDC-B7E5-2ED34891094C}" type="pres">
      <dgm:prSet presAssocID="{1A9C5B80-0C8A-4A82-BBD5-1DDFC0AA9C03}" presName="spaceRect" presStyleCnt="0"/>
      <dgm:spPr/>
    </dgm:pt>
    <dgm:pt modelId="{A86928C9-F174-485C-973F-6D112DD930E4}" type="pres">
      <dgm:prSet presAssocID="{1A9C5B80-0C8A-4A82-BBD5-1DDFC0AA9C03}" presName="parTx" presStyleLbl="revTx" presStyleIdx="2" presStyleCnt="5">
        <dgm:presLayoutVars>
          <dgm:chMax val="0"/>
          <dgm:chPref val="0"/>
        </dgm:presLayoutVars>
      </dgm:prSet>
      <dgm:spPr/>
    </dgm:pt>
    <dgm:pt modelId="{BC1AE390-0182-488D-9C4F-1E4CF6089537}" type="pres">
      <dgm:prSet presAssocID="{FEA7550C-19B6-46EE-A911-95692F28A112}" presName="sibTrans" presStyleCnt="0"/>
      <dgm:spPr/>
    </dgm:pt>
    <dgm:pt modelId="{B9AB0450-56D9-449F-A16E-6B2D11E7552F}" type="pres">
      <dgm:prSet presAssocID="{81C9B1D7-05E2-422D-8722-C48951B37EAD}" presName="compNode" presStyleCnt="0"/>
      <dgm:spPr/>
    </dgm:pt>
    <dgm:pt modelId="{6DC098CC-D33B-420B-9EEC-DD4C15A683DE}" type="pres">
      <dgm:prSet presAssocID="{81C9B1D7-05E2-422D-8722-C48951B37EAD}" presName="bgRect" presStyleLbl="bgShp" presStyleIdx="3" presStyleCnt="5"/>
      <dgm:spPr/>
    </dgm:pt>
    <dgm:pt modelId="{A2110358-ACAC-4CB9-9682-4C996D55C4CC}" type="pres">
      <dgm:prSet presAssocID="{81C9B1D7-05E2-422D-8722-C48951B37E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62AEB293-E10E-4CC6-BD58-9592B855A840}" type="pres">
      <dgm:prSet presAssocID="{81C9B1D7-05E2-422D-8722-C48951B37EAD}" presName="spaceRect" presStyleCnt="0"/>
      <dgm:spPr/>
    </dgm:pt>
    <dgm:pt modelId="{8FCAFDF5-6F20-4602-9289-BE4FCD69641D}" type="pres">
      <dgm:prSet presAssocID="{81C9B1D7-05E2-422D-8722-C48951B37EAD}" presName="parTx" presStyleLbl="revTx" presStyleIdx="3" presStyleCnt="5">
        <dgm:presLayoutVars>
          <dgm:chMax val="0"/>
          <dgm:chPref val="0"/>
        </dgm:presLayoutVars>
      </dgm:prSet>
      <dgm:spPr/>
    </dgm:pt>
    <dgm:pt modelId="{C1CA1076-6761-48B9-9D29-1A87AA27CAF9}" type="pres">
      <dgm:prSet presAssocID="{2C14FF0A-80B6-4C58-857B-6A0487EB59C9}" presName="sibTrans" presStyleCnt="0"/>
      <dgm:spPr/>
    </dgm:pt>
    <dgm:pt modelId="{5E1ABDB3-2844-431C-A855-47A965C82175}" type="pres">
      <dgm:prSet presAssocID="{CBB3C8BE-4F57-471D-ABDB-F04B62B65654}" presName="compNode" presStyleCnt="0"/>
      <dgm:spPr/>
    </dgm:pt>
    <dgm:pt modelId="{B2321646-11F1-4C1A-81CC-86B78508AD29}" type="pres">
      <dgm:prSet presAssocID="{CBB3C8BE-4F57-471D-ABDB-F04B62B65654}" presName="bgRect" presStyleLbl="bgShp" presStyleIdx="4" presStyleCnt="5"/>
      <dgm:spPr/>
    </dgm:pt>
    <dgm:pt modelId="{633FEA1E-6FAD-4F83-A40F-DC6BD691E28D}" type="pres">
      <dgm:prSet presAssocID="{CBB3C8BE-4F57-471D-ABDB-F04B62B6565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m strip"/>
        </a:ext>
      </dgm:extLst>
    </dgm:pt>
    <dgm:pt modelId="{4034EF12-19EC-4C28-A1D2-25CF27214B59}" type="pres">
      <dgm:prSet presAssocID="{CBB3C8BE-4F57-471D-ABDB-F04B62B65654}" presName="spaceRect" presStyleCnt="0"/>
      <dgm:spPr/>
    </dgm:pt>
    <dgm:pt modelId="{25CE8513-D2AA-43F6-BD36-980FCAC34979}" type="pres">
      <dgm:prSet presAssocID="{CBB3C8BE-4F57-471D-ABDB-F04B62B65654}" presName="parTx" presStyleLbl="revTx" presStyleIdx="4" presStyleCnt="5">
        <dgm:presLayoutVars>
          <dgm:chMax val="0"/>
          <dgm:chPref val="0"/>
        </dgm:presLayoutVars>
      </dgm:prSet>
      <dgm:spPr/>
    </dgm:pt>
  </dgm:ptLst>
  <dgm:cxnLst>
    <dgm:cxn modelId="{34944720-CA39-45C7-98F0-1B6BE520AC87}" type="presOf" srcId="{1A9C5B80-0C8A-4A82-BBD5-1DDFC0AA9C03}" destId="{A86928C9-F174-485C-973F-6D112DD930E4}" srcOrd="0" destOrd="0" presId="urn:microsoft.com/office/officeart/2018/2/layout/IconVerticalSolidList"/>
    <dgm:cxn modelId="{2E964D27-42CD-4879-A3AD-841EC26EAC1F}" type="presOf" srcId="{37DB869F-B437-47D9-8CE0-0AC396909C67}" destId="{44300D5B-6243-4848-BE60-14298AE0ACC7}" srcOrd="0" destOrd="0" presId="urn:microsoft.com/office/officeart/2018/2/layout/IconVerticalSolidList"/>
    <dgm:cxn modelId="{569D3E52-FBE8-4145-A4AE-C010E58D3517}" type="presOf" srcId="{CBB3C8BE-4F57-471D-ABDB-F04B62B65654}" destId="{25CE8513-D2AA-43F6-BD36-980FCAC34979}" srcOrd="0" destOrd="0" presId="urn:microsoft.com/office/officeart/2018/2/layout/IconVerticalSolidList"/>
    <dgm:cxn modelId="{0AF5E659-F917-4A56-996C-4138659A0DFB}" type="presOf" srcId="{81C9B1D7-05E2-422D-8722-C48951B37EAD}" destId="{8FCAFDF5-6F20-4602-9289-BE4FCD69641D}" srcOrd="0" destOrd="0" presId="urn:microsoft.com/office/officeart/2018/2/layout/IconVerticalSolidList"/>
    <dgm:cxn modelId="{5C03CAAB-52B8-4B2E-8FF5-3FE004DEF685}" srcId="{37DB869F-B437-47D9-8CE0-0AC396909C67}" destId="{81C9B1D7-05E2-422D-8722-C48951B37EAD}" srcOrd="3" destOrd="0" parTransId="{7C1CCF57-48BE-439B-9437-D7866E0F546D}" sibTransId="{2C14FF0A-80B6-4C58-857B-6A0487EB59C9}"/>
    <dgm:cxn modelId="{B3BDFBAE-41E4-4F16-A17A-CE1DD4421033}" srcId="{37DB869F-B437-47D9-8CE0-0AC396909C67}" destId="{F3D73B13-0829-4AA7-81C8-6D1CB5C6E459}" srcOrd="1" destOrd="0" parTransId="{F8C6E715-0559-4C89-941D-B4AD8FECF68B}" sibTransId="{305AEF4B-6B7D-4ECB-942C-3911F511BBBC}"/>
    <dgm:cxn modelId="{E787F5B7-27F4-41FF-B77F-6D041CC3E762}" type="presOf" srcId="{AAA540FC-C569-4D8A-8F0A-28A674CADCAA}" destId="{36F628E0-10B9-49E2-B13C-282188A04717}" srcOrd="0" destOrd="0" presId="urn:microsoft.com/office/officeart/2018/2/layout/IconVerticalSolidList"/>
    <dgm:cxn modelId="{FB4A13C6-BAEF-45F2-87D3-901A1FE7E22C}" type="presOf" srcId="{F3D73B13-0829-4AA7-81C8-6D1CB5C6E459}" destId="{A1503C8B-189E-476D-87CF-56F17BE78092}" srcOrd="0" destOrd="0" presId="urn:microsoft.com/office/officeart/2018/2/layout/IconVerticalSolidList"/>
    <dgm:cxn modelId="{EF13EEDE-9D64-4BAF-BE1F-13D35714B09A}" srcId="{37DB869F-B437-47D9-8CE0-0AC396909C67}" destId="{1A9C5B80-0C8A-4A82-BBD5-1DDFC0AA9C03}" srcOrd="2" destOrd="0" parTransId="{23567534-2FCA-4686-9A67-60ACEFD71287}" sibTransId="{FEA7550C-19B6-46EE-A911-95692F28A112}"/>
    <dgm:cxn modelId="{DCFBCAE6-9A7D-44D6-8B48-60C4E6D72ABA}" srcId="{37DB869F-B437-47D9-8CE0-0AC396909C67}" destId="{CBB3C8BE-4F57-471D-ABDB-F04B62B65654}" srcOrd="4" destOrd="0" parTransId="{15EB99E8-5532-48EF-A07C-E85830B835CC}" sibTransId="{F90C6D48-D1F3-4C11-9BFC-99139A98530C}"/>
    <dgm:cxn modelId="{0BC2A3F7-BCE7-466C-B6C8-D4FAE0AF492F}" srcId="{37DB869F-B437-47D9-8CE0-0AC396909C67}" destId="{AAA540FC-C569-4D8A-8F0A-28A674CADCAA}" srcOrd="0" destOrd="0" parTransId="{A5E78BF8-9782-46E6-8901-E3AABF34B8DF}" sibTransId="{D3A03290-E794-4853-8A03-829D0DF0DA25}"/>
    <dgm:cxn modelId="{9CBCD778-6EEF-44FF-AAFD-AB35E491449E}" type="presParOf" srcId="{44300D5B-6243-4848-BE60-14298AE0ACC7}" destId="{1C3A1841-2A19-403A-A00A-C6C24DF9EEC1}" srcOrd="0" destOrd="0" presId="urn:microsoft.com/office/officeart/2018/2/layout/IconVerticalSolidList"/>
    <dgm:cxn modelId="{BB797808-BFC9-46F0-8FF4-9E6C948CE840}" type="presParOf" srcId="{1C3A1841-2A19-403A-A00A-C6C24DF9EEC1}" destId="{F8D353FC-68C4-4FA8-998F-768364F6FEA8}" srcOrd="0" destOrd="0" presId="urn:microsoft.com/office/officeart/2018/2/layout/IconVerticalSolidList"/>
    <dgm:cxn modelId="{6FF197D5-C70E-4A45-B0AF-6DF554BD3C69}" type="presParOf" srcId="{1C3A1841-2A19-403A-A00A-C6C24DF9EEC1}" destId="{4282E3BB-A78C-4BFA-8F49-628732D0DA17}" srcOrd="1" destOrd="0" presId="urn:microsoft.com/office/officeart/2018/2/layout/IconVerticalSolidList"/>
    <dgm:cxn modelId="{04E3608F-B8A7-4593-B8BB-65C70D2F698B}" type="presParOf" srcId="{1C3A1841-2A19-403A-A00A-C6C24DF9EEC1}" destId="{B61F4075-6C5D-47DB-A421-0FC1B925FA66}" srcOrd="2" destOrd="0" presId="urn:microsoft.com/office/officeart/2018/2/layout/IconVerticalSolidList"/>
    <dgm:cxn modelId="{88CC702A-2016-4C5A-8A8B-19A3FD42E346}" type="presParOf" srcId="{1C3A1841-2A19-403A-A00A-C6C24DF9EEC1}" destId="{36F628E0-10B9-49E2-B13C-282188A04717}" srcOrd="3" destOrd="0" presId="urn:microsoft.com/office/officeart/2018/2/layout/IconVerticalSolidList"/>
    <dgm:cxn modelId="{5C1DC630-6B9D-45FC-8CF9-0F497BA7D975}" type="presParOf" srcId="{44300D5B-6243-4848-BE60-14298AE0ACC7}" destId="{296E2B7D-DD81-4DA6-886B-6A0CCBEA650D}" srcOrd="1" destOrd="0" presId="urn:microsoft.com/office/officeart/2018/2/layout/IconVerticalSolidList"/>
    <dgm:cxn modelId="{F9431D90-3B7C-4C6B-B70D-9518A5B7DFCB}" type="presParOf" srcId="{44300D5B-6243-4848-BE60-14298AE0ACC7}" destId="{1254EBC7-67EC-45EA-8DB9-18A6D34D0C04}" srcOrd="2" destOrd="0" presId="urn:microsoft.com/office/officeart/2018/2/layout/IconVerticalSolidList"/>
    <dgm:cxn modelId="{EB4C9328-C9DA-4397-87D9-677D3748B729}" type="presParOf" srcId="{1254EBC7-67EC-45EA-8DB9-18A6D34D0C04}" destId="{E201497C-620E-44BC-B415-F647B14C2D3D}" srcOrd="0" destOrd="0" presId="urn:microsoft.com/office/officeart/2018/2/layout/IconVerticalSolidList"/>
    <dgm:cxn modelId="{1EC34FC3-60D6-4049-8CCA-C4D1D822D86F}" type="presParOf" srcId="{1254EBC7-67EC-45EA-8DB9-18A6D34D0C04}" destId="{B0135117-7713-4DE7-A7FA-91F55463063E}" srcOrd="1" destOrd="0" presId="urn:microsoft.com/office/officeart/2018/2/layout/IconVerticalSolidList"/>
    <dgm:cxn modelId="{AB7BAB68-63FE-447D-842A-C55CC8A29970}" type="presParOf" srcId="{1254EBC7-67EC-45EA-8DB9-18A6D34D0C04}" destId="{B22E5B19-E85C-40EE-AB98-085DB8BC0FF3}" srcOrd="2" destOrd="0" presId="urn:microsoft.com/office/officeart/2018/2/layout/IconVerticalSolidList"/>
    <dgm:cxn modelId="{83989CD3-90C3-45BB-9A76-337C672EA83F}" type="presParOf" srcId="{1254EBC7-67EC-45EA-8DB9-18A6D34D0C04}" destId="{A1503C8B-189E-476D-87CF-56F17BE78092}" srcOrd="3" destOrd="0" presId="urn:microsoft.com/office/officeart/2018/2/layout/IconVerticalSolidList"/>
    <dgm:cxn modelId="{781FF06D-CE61-4885-951E-F85FA57A75EA}" type="presParOf" srcId="{44300D5B-6243-4848-BE60-14298AE0ACC7}" destId="{88F81FCE-46DD-47B3-833D-464B37D78BBC}" srcOrd="3" destOrd="0" presId="urn:microsoft.com/office/officeart/2018/2/layout/IconVerticalSolidList"/>
    <dgm:cxn modelId="{836A8242-F8A8-40F3-BE79-B0BCA5B1834A}" type="presParOf" srcId="{44300D5B-6243-4848-BE60-14298AE0ACC7}" destId="{A8427D19-6BBE-4634-A610-26700890C711}" srcOrd="4" destOrd="0" presId="urn:microsoft.com/office/officeart/2018/2/layout/IconVerticalSolidList"/>
    <dgm:cxn modelId="{D328A8C6-CC47-4AC4-B899-40DEF7A5FE75}" type="presParOf" srcId="{A8427D19-6BBE-4634-A610-26700890C711}" destId="{C98EC8C1-F4F1-4B82-AD63-93E7B32835FD}" srcOrd="0" destOrd="0" presId="urn:microsoft.com/office/officeart/2018/2/layout/IconVerticalSolidList"/>
    <dgm:cxn modelId="{210EA5CD-86AC-45B2-8B4E-F300D0F9D65E}" type="presParOf" srcId="{A8427D19-6BBE-4634-A610-26700890C711}" destId="{F89F468F-1A44-4638-B2CD-58BC9E8AB734}" srcOrd="1" destOrd="0" presId="urn:microsoft.com/office/officeart/2018/2/layout/IconVerticalSolidList"/>
    <dgm:cxn modelId="{645793D1-E333-44EA-8543-42D8586FD65E}" type="presParOf" srcId="{A8427D19-6BBE-4634-A610-26700890C711}" destId="{2EA20CF8-83A8-4EDC-B7E5-2ED34891094C}" srcOrd="2" destOrd="0" presId="urn:microsoft.com/office/officeart/2018/2/layout/IconVerticalSolidList"/>
    <dgm:cxn modelId="{A1B973BF-CE0D-46A8-9C7F-415239F6393D}" type="presParOf" srcId="{A8427D19-6BBE-4634-A610-26700890C711}" destId="{A86928C9-F174-485C-973F-6D112DD930E4}" srcOrd="3" destOrd="0" presId="urn:microsoft.com/office/officeart/2018/2/layout/IconVerticalSolidList"/>
    <dgm:cxn modelId="{C2CC9B9F-5DF6-4DC5-B297-9237FB7C2E92}" type="presParOf" srcId="{44300D5B-6243-4848-BE60-14298AE0ACC7}" destId="{BC1AE390-0182-488D-9C4F-1E4CF6089537}" srcOrd="5" destOrd="0" presId="urn:microsoft.com/office/officeart/2018/2/layout/IconVerticalSolidList"/>
    <dgm:cxn modelId="{27C9E715-152D-465F-A560-C48BC8CA4D43}" type="presParOf" srcId="{44300D5B-6243-4848-BE60-14298AE0ACC7}" destId="{B9AB0450-56D9-449F-A16E-6B2D11E7552F}" srcOrd="6" destOrd="0" presId="urn:microsoft.com/office/officeart/2018/2/layout/IconVerticalSolidList"/>
    <dgm:cxn modelId="{3B6B1546-744B-4D83-9BC7-E6ADF5C1B208}" type="presParOf" srcId="{B9AB0450-56D9-449F-A16E-6B2D11E7552F}" destId="{6DC098CC-D33B-420B-9EEC-DD4C15A683DE}" srcOrd="0" destOrd="0" presId="urn:microsoft.com/office/officeart/2018/2/layout/IconVerticalSolidList"/>
    <dgm:cxn modelId="{FA931785-1A51-4BB5-9CC9-A11A7EBCABFB}" type="presParOf" srcId="{B9AB0450-56D9-449F-A16E-6B2D11E7552F}" destId="{A2110358-ACAC-4CB9-9682-4C996D55C4CC}" srcOrd="1" destOrd="0" presId="urn:microsoft.com/office/officeart/2018/2/layout/IconVerticalSolidList"/>
    <dgm:cxn modelId="{8D694D80-BCAB-4D07-B210-417CDC2F732A}" type="presParOf" srcId="{B9AB0450-56D9-449F-A16E-6B2D11E7552F}" destId="{62AEB293-E10E-4CC6-BD58-9592B855A840}" srcOrd="2" destOrd="0" presId="urn:microsoft.com/office/officeart/2018/2/layout/IconVerticalSolidList"/>
    <dgm:cxn modelId="{84DC509C-6D68-4040-B6C4-DB0266B07CF6}" type="presParOf" srcId="{B9AB0450-56D9-449F-A16E-6B2D11E7552F}" destId="{8FCAFDF5-6F20-4602-9289-BE4FCD69641D}" srcOrd="3" destOrd="0" presId="urn:microsoft.com/office/officeart/2018/2/layout/IconVerticalSolidList"/>
    <dgm:cxn modelId="{D24074AB-CD9F-4856-AEFC-E9CC89DBBEAE}" type="presParOf" srcId="{44300D5B-6243-4848-BE60-14298AE0ACC7}" destId="{C1CA1076-6761-48B9-9D29-1A87AA27CAF9}" srcOrd="7" destOrd="0" presId="urn:microsoft.com/office/officeart/2018/2/layout/IconVerticalSolidList"/>
    <dgm:cxn modelId="{6846EBD0-9497-4098-B350-7C48748056CC}" type="presParOf" srcId="{44300D5B-6243-4848-BE60-14298AE0ACC7}" destId="{5E1ABDB3-2844-431C-A855-47A965C82175}" srcOrd="8" destOrd="0" presId="urn:microsoft.com/office/officeart/2018/2/layout/IconVerticalSolidList"/>
    <dgm:cxn modelId="{3700B460-6C88-402A-94F3-7B97CD9A43CD}" type="presParOf" srcId="{5E1ABDB3-2844-431C-A855-47A965C82175}" destId="{B2321646-11F1-4C1A-81CC-86B78508AD29}" srcOrd="0" destOrd="0" presId="urn:microsoft.com/office/officeart/2018/2/layout/IconVerticalSolidList"/>
    <dgm:cxn modelId="{22F4D4AE-3BDE-4860-8121-7CD679B3272F}" type="presParOf" srcId="{5E1ABDB3-2844-431C-A855-47A965C82175}" destId="{633FEA1E-6FAD-4F83-A40F-DC6BD691E28D}" srcOrd="1" destOrd="0" presId="urn:microsoft.com/office/officeart/2018/2/layout/IconVerticalSolidList"/>
    <dgm:cxn modelId="{746069B5-EC49-46FD-A1EF-394A10F79043}" type="presParOf" srcId="{5E1ABDB3-2844-431C-A855-47A965C82175}" destId="{4034EF12-19EC-4C28-A1D2-25CF27214B59}" srcOrd="2" destOrd="0" presId="urn:microsoft.com/office/officeart/2018/2/layout/IconVerticalSolidList"/>
    <dgm:cxn modelId="{FD3AC93B-3F61-416E-9A5E-CA8EB39F3725}" type="presParOf" srcId="{5E1ABDB3-2844-431C-A855-47A965C82175}" destId="{25CE8513-D2AA-43F6-BD36-980FCAC349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024C1-EC79-4F0E-904A-F680252FD39B}">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E44F1-5A76-42F2-BDB9-EFB7C254B20F}">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7193A-5379-4357-8483-56677721BC49}">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US" sz="2500" kern="1200"/>
            <a:t>From Kaggle- 52,000 Animated Movies</a:t>
          </a:r>
        </a:p>
      </dsp:txBody>
      <dsp:txXfrm>
        <a:off x="2037007" y="955306"/>
        <a:ext cx="4264593" cy="1763642"/>
      </dsp:txXfrm>
    </dsp:sp>
    <dsp:sp modelId="{38167B7D-7254-447B-8593-ACB439E0BCD6}">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4272F8-E379-449D-97CA-6681C4955514}">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D1E1F9-9733-4E62-9470-2745542EF166}">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90000"/>
            </a:lnSpc>
            <a:spcBef>
              <a:spcPct val="0"/>
            </a:spcBef>
            <a:spcAft>
              <a:spcPct val="35000"/>
            </a:spcAft>
            <a:buNone/>
          </a:pPr>
          <a:r>
            <a:rPr lang="en-US" sz="2500" kern="1200"/>
            <a:t>Scraped from TMDB API (The Movie Database)</a:t>
          </a:r>
        </a:p>
      </dsp:txBody>
      <dsp:txXfrm>
        <a:off x="2037007" y="3159859"/>
        <a:ext cx="4264593" cy="17636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C340F-D482-4456-8AAA-1FBD0EEC1BB9}">
      <dsp:nvSpPr>
        <dsp:cNvPr id="0" name=""/>
        <dsp:cNvSpPr/>
      </dsp:nvSpPr>
      <dsp:spPr>
        <a:xfrm>
          <a:off x="0" y="26441"/>
          <a:ext cx="6301601" cy="287264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Originally-  "What factors significantly contribute to the generation of the highest revenue in the animated movie industry?"</a:t>
          </a:r>
        </a:p>
      </dsp:txBody>
      <dsp:txXfrm>
        <a:off x="140231" y="166672"/>
        <a:ext cx="6021139" cy="2592180"/>
      </dsp:txXfrm>
    </dsp:sp>
    <dsp:sp modelId="{CB593881-A36C-4A2C-B0D7-E4F30AACE7AB}">
      <dsp:nvSpPr>
        <dsp:cNvPr id="0" name=""/>
        <dsp:cNvSpPr/>
      </dsp:nvSpPr>
      <dsp:spPr>
        <a:xfrm>
          <a:off x="0" y="2979724"/>
          <a:ext cx="6301601" cy="2872642"/>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After further research into the dataset, a better question that could be asked is "What genres significantly contribute to the generation of the highest revenue in the animated movie industry"</a:t>
          </a:r>
        </a:p>
      </dsp:txBody>
      <dsp:txXfrm>
        <a:off x="140231" y="3119955"/>
        <a:ext cx="6021139" cy="2592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353FC-68C4-4FA8-998F-768364F6FEA8}">
      <dsp:nvSpPr>
        <dsp:cNvPr id="0" name=""/>
        <dsp:cNvSpPr/>
      </dsp:nvSpPr>
      <dsp:spPr>
        <a:xfrm>
          <a:off x="0" y="4592"/>
          <a:ext cx="6301601" cy="9782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82E3BB-A78C-4BFA-8F49-628732D0DA17}">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628E0-10B9-49E2-B13C-282188A04717}">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dirty="0"/>
            <a:t>From 52,000 --&gt; 647 observations</a:t>
          </a:r>
        </a:p>
      </dsp:txBody>
      <dsp:txXfrm>
        <a:off x="1129902" y="4592"/>
        <a:ext cx="5171698" cy="978270"/>
      </dsp:txXfrm>
    </dsp:sp>
    <dsp:sp modelId="{E201497C-620E-44BC-B415-F647B14C2D3D}">
      <dsp:nvSpPr>
        <dsp:cNvPr id="0" name=""/>
        <dsp:cNvSpPr/>
      </dsp:nvSpPr>
      <dsp:spPr>
        <a:xfrm>
          <a:off x="0" y="1227431"/>
          <a:ext cx="6301601" cy="9782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35117-7713-4DE7-A7FA-91F55463063E}">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503C8B-189E-476D-87CF-56F17BE78092}">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dirty="0"/>
            <a:t>Took out all movies with revenue =0 and budget =0</a:t>
          </a:r>
        </a:p>
      </dsp:txBody>
      <dsp:txXfrm>
        <a:off x="1129902" y="1227431"/>
        <a:ext cx="5171698" cy="978270"/>
      </dsp:txXfrm>
    </dsp:sp>
    <dsp:sp modelId="{C98EC8C1-F4F1-4B82-AD63-93E7B32835FD}">
      <dsp:nvSpPr>
        <dsp:cNvPr id="0" name=""/>
        <dsp:cNvSpPr/>
      </dsp:nvSpPr>
      <dsp:spPr>
        <a:xfrm>
          <a:off x="0" y="2450269"/>
          <a:ext cx="6301601" cy="9782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F468F-1A44-4638-B2CD-58BC9E8AB734}">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928C9-F174-485C-973F-6D112DD930E4}">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90000"/>
            </a:lnSpc>
            <a:spcBef>
              <a:spcPct val="0"/>
            </a:spcBef>
            <a:spcAft>
              <a:spcPct val="35000"/>
            </a:spcAft>
            <a:buNone/>
          </a:pPr>
          <a:r>
            <a:rPr lang="en-US" sz="1800" kern="1200" dirty="0"/>
            <a:t>Added a binary 1 or 0 for if there was another movie released within 30 days before or after the previous movie</a:t>
          </a:r>
        </a:p>
      </dsp:txBody>
      <dsp:txXfrm>
        <a:off x="1129902" y="2450269"/>
        <a:ext cx="5171698" cy="978270"/>
      </dsp:txXfrm>
    </dsp:sp>
    <dsp:sp modelId="{6DC098CC-D33B-420B-9EEC-DD4C15A683DE}">
      <dsp:nvSpPr>
        <dsp:cNvPr id="0" name=""/>
        <dsp:cNvSpPr/>
      </dsp:nvSpPr>
      <dsp:spPr>
        <a:xfrm>
          <a:off x="0" y="3673107"/>
          <a:ext cx="6301601" cy="9782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10358-ACAC-4CB9-9682-4C996D55C4CC}">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AFDF5-6F20-4602-9289-BE4FCD69641D}">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rtl="0">
            <a:lnSpc>
              <a:spcPct val="90000"/>
            </a:lnSpc>
            <a:spcBef>
              <a:spcPct val="0"/>
            </a:spcBef>
            <a:spcAft>
              <a:spcPct val="35000"/>
            </a:spcAft>
            <a:buNone/>
          </a:pPr>
          <a:r>
            <a:rPr lang="en-US" sz="1800" kern="1200" dirty="0"/>
            <a:t>Added a binary variable 1 or 0 if the movie won an animated Movie of the </a:t>
          </a:r>
          <a:r>
            <a:rPr lang="en-US" sz="1800" kern="1200" dirty="0">
              <a:latin typeface="Aptos Display" panose="020F0302020204030204"/>
            </a:rPr>
            <a:t>Year Award</a:t>
          </a:r>
          <a:endParaRPr lang="en-US" sz="1800" kern="1200" dirty="0"/>
        </a:p>
      </dsp:txBody>
      <dsp:txXfrm>
        <a:off x="1129902" y="3673107"/>
        <a:ext cx="5171698" cy="978270"/>
      </dsp:txXfrm>
    </dsp:sp>
    <dsp:sp modelId="{B2321646-11F1-4C1A-81CC-86B78508AD29}">
      <dsp:nvSpPr>
        <dsp:cNvPr id="0" name=""/>
        <dsp:cNvSpPr/>
      </dsp:nvSpPr>
      <dsp:spPr>
        <a:xfrm>
          <a:off x="0" y="4895945"/>
          <a:ext cx="6301601" cy="97827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FEA1E-6FAD-4F83-A40F-DC6BD691E28D}">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CE8513-D2AA-43F6-BD36-980FCAC34979}">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rtl="0">
            <a:lnSpc>
              <a:spcPct val="90000"/>
            </a:lnSpc>
            <a:spcBef>
              <a:spcPct val="0"/>
            </a:spcBef>
            <a:spcAft>
              <a:spcPct val="35000"/>
            </a:spcAft>
            <a:buNone/>
          </a:pPr>
          <a:r>
            <a:rPr lang="en-US" sz="1800" kern="1200" dirty="0"/>
            <a:t>Make a binary variable if the movie was classified in a certain genre or not</a:t>
          </a:r>
          <a:r>
            <a:rPr lang="en-US" sz="1800" kern="1200" dirty="0">
              <a:latin typeface="Aptos Display" panose="020F0302020204030204"/>
            </a:rPr>
            <a:t> for the top 10 most popular genres in the dataset Ex. Fantasy Drama Action</a:t>
          </a:r>
          <a:endParaRPr lang="en-US" sz="1800" kern="1200" dirty="0"/>
        </a:p>
      </dsp:txBody>
      <dsp:txXfrm>
        <a:off x="1129902" y="4895945"/>
        <a:ext cx="5171698" cy="9782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imated Kid's Bike Indoor">
            <a:extLst>
              <a:ext uri="{FF2B5EF4-FFF2-40B4-BE49-F238E27FC236}">
                <a16:creationId xmlns:a16="http://schemas.microsoft.com/office/drawing/2014/main" id="{770C8048-9118-84AE-8080-CC5A0FE46F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96006" y="728897"/>
            <a:ext cx="5452529" cy="3728614"/>
          </a:xfrm>
        </p:spPr>
        <p:txBody>
          <a:bodyPr anchor="t">
            <a:normAutofit/>
          </a:bodyPr>
          <a:lstStyle/>
          <a:p>
            <a:pPr algn="r"/>
            <a:r>
              <a:rPr lang="en-US" sz="5200">
                <a:solidFill>
                  <a:srgbClr val="FFFFFF"/>
                </a:solidFill>
              </a:rPr>
              <a:t>Mini Project- Animated Movies</a:t>
            </a:r>
          </a:p>
        </p:txBody>
      </p:sp>
      <p:sp>
        <p:nvSpPr>
          <p:cNvPr id="3" name="Subtitle 2"/>
          <p:cNvSpPr>
            <a:spLocks noGrp="1"/>
          </p:cNvSpPr>
          <p:nvPr>
            <p:ph type="subTitle" idx="1"/>
          </p:nvPr>
        </p:nvSpPr>
        <p:spPr>
          <a:xfrm>
            <a:off x="6099055" y="4629217"/>
            <a:ext cx="5449479" cy="1499873"/>
          </a:xfrm>
        </p:spPr>
        <p:txBody>
          <a:bodyPr vert="horz" lIns="91440" tIns="45720" rIns="91440" bIns="45720" rtlCol="0" anchor="b">
            <a:normAutofit/>
          </a:bodyPr>
          <a:lstStyle/>
          <a:p>
            <a:pPr algn="r"/>
            <a:r>
              <a:rPr lang="en-US">
                <a:solidFill>
                  <a:srgbClr val="FFFFFF"/>
                </a:solidFill>
              </a:rPr>
              <a:t>Thomas Sniezek</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3A7A40-1AE6-4218-A8E0-8248174A5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8AB40A-4374-4897-B5EE-9F8913476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06C9B-8999-8872-BA58-D770D93780FA}"/>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lang="en-US" sz="4000" kern="1200">
                <a:solidFill>
                  <a:schemeClr val="tx2"/>
                </a:solidFill>
                <a:latin typeface="+mj-lt"/>
                <a:ea typeface="+mj-ea"/>
                <a:cs typeface="+mj-cs"/>
              </a:rPr>
              <a:t>Exploratory Data Analysis</a:t>
            </a:r>
          </a:p>
        </p:txBody>
      </p:sp>
      <p:sp>
        <p:nvSpPr>
          <p:cNvPr id="3" name="Content Placeholder 2">
            <a:extLst>
              <a:ext uri="{FF2B5EF4-FFF2-40B4-BE49-F238E27FC236}">
                <a16:creationId xmlns:a16="http://schemas.microsoft.com/office/drawing/2014/main" id="{83D6FDC3-D8E9-BE66-7A5F-FC7C9E92393E}"/>
              </a:ext>
            </a:extLst>
          </p:cNvPr>
          <p:cNvSpPr>
            <a:spLocks noGrp="1"/>
          </p:cNvSpPr>
          <p:nvPr>
            <p:ph idx="1"/>
          </p:nvPr>
        </p:nvSpPr>
        <p:spPr>
          <a:xfrm>
            <a:off x="8325852" y="4025019"/>
            <a:ext cx="3404937" cy="1714044"/>
          </a:xfrm>
        </p:spPr>
        <p:txBody>
          <a:bodyPr vert="horz" lIns="91440" tIns="45720" rIns="91440" bIns="45720" rtlCol="0" anchor="t">
            <a:normAutofit/>
          </a:bodyPr>
          <a:lstStyle/>
          <a:p>
            <a:pPr marL="0" indent="0">
              <a:buNone/>
            </a:pPr>
            <a:r>
              <a:rPr lang="en-US" sz="2000" kern="1200">
                <a:solidFill>
                  <a:schemeClr val="tx2"/>
                </a:solidFill>
                <a:latin typeface="+mn-lt"/>
                <a:ea typeface="+mn-ea"/>
                <a:cs typeface="+mn-cs"/>
              </a:rPr>
              <a:t>Revenues for the Top 3 Genres</a:t>
            </a:r>
          </a:p>
        </p:txBody>
      </p:sp>
      <p:grpSp>
        <p:nvGrpSpPr>
          <p:cNvPr id="13" name="Group 12">
            <a:extLst>
              <a:ext uri="{FF2B5EF4-FFF2-40B4-BE49-F238E27FC236}">
                <a16:creationId xmlns:a16="http://schemas.microsoft.com/office/drawing/2014/main" id="{2783379C-045E-4010-ABDC-A270A0AA1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1" y="170308"/>
            <a:ext cx="2514948" cy="2174333"/>
            <a:chOff x="-305" y="-4155"/>
            <a:chExt cx="2514948" cy="2174333"/>
          </a:xfrm>
        </p:grpSpPr>
        <p:sp>
          <p:nvSpPr>
            <p:cNvPr id="14" name="Freeform: Shape 13">
              <a:extLst>
                <a:ext uri="{FF2B5EF4-FFF2-40B4-BE49-F238E27FC236}">
                  <a16:creationId xmlns:a16="http://schemas.microsoft.com/office/drawing/2014/main" id="{0B0AB1BF-11AE-4CFF-85EC-E51DBD316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6548A0-953E-4FBA-97A5-592ACAF42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84FA27B-CD1F-421B-BB4F-B141F02FF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3CDBD6AB-1AC7-4807-9C34-01139BB7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CB02B6D3-146E-8EEC-CD3A-F3982ABC5D63}"/>
              </a:ext>
            </a:extLst>
          </p:cNvPr>
          <p:cNvPicPr>
            <a:picLocks noChangeAspect="1"/>
          </p:cNvPicPr>
          <p:nvPr/>
        </p:nvPicPr>
        <p:blipFill>
          <a:blip r:embed="rId2"/>
          <a:stretch>
            <a:fillRect/>
          </a:stretch>
        </p:blipFill>
        <p:spPr>
          <a:xfrm>
            <a:off x="73152" y="932207"/>
            <a:ext cx="8179709" cy="4993585"/>
          </a:xfrm>
          <a:prstGeom prst="rect">
            <a:avLst/>
          </a:prstGeom>
        </p:spPr>
      </p:pic>
      <p:grpSp>
        <p:nvGrpSpPr>
          <p:cNvPr id="19" name="Group 18">
            <a:extLst>
              <a:ext uri="{FF2B5EF4-FFF2-40B4-BE49-F238E27FC236}">
                <a16:creationId xmlns:a16="http://schemas.microsoft.com/office/drawing/2014/main" id="{F5FDDF18-F156-4D2D-82C6-F55008E338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3" y="4560734"/>
            <a:ext cx="3061446" cy="2297265"/>
            <a:chOff x="-305" y="-1"/>
            <a:chExt cx="3832880" cy="2876136"/>
          </a:xfrm>
        </p:grpSpPr>
        <p:sp>
          <p:nvSpPr>
            <p:cNvPr id="20" name="Freeform: Shape 19">
              <a:extLst>
                <a:ext uri="{FF2B5EF4-FFF2-40B4-BE49-F238E27FC236}">
                  <a16:creationId xmlns:a16="http://schemas.microsoft.com/office/drawing/2014/main" id="{3822C29E-FFDD-45BC-A286-9C00C8E2D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9E2381D-1763-4D42-A3A2-B2345DD35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2A622D5-9532-4E0C-B9A8-DAEDD4646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5C0ABE88-5ADF-4A31-8505-78968DBB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153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2FA85-9623-5446-2BFB-1D5CDDD2DED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Is There a Correlation Between Budget and Revenue? </a:t>
            </a:r>
          </a:p>
        </p:txBody>
      </p:sp>
      <p:pic>
        <p:nvPicPr>
          <p:cNvPr id="8" name="Picture 7" descr="A graph with blue dots&#10;&#10;Description automatically generated">
            <a:extLst>
              <a:ext uri="{FF2B5EF4-FFF2-40B4-BE49-F238E27FC236}">
                <a16:creationId xmlns:a16="http://schemas.microsoft.com/office/drawing/2014/main" id="{EAC750E7-64E9-FE5A-0F28-AD05D499FEB8}"/>
              </a:ext>
            </a:extLst>
          </p:cNvPr>
          <p:cNvPicPr>
            <a:picLocks noChangeAspect="1"/>
          </p:cNvPicPr>
          <p:nvPr/>
        </p:nvPicPr>
        <p:blipFill>
          <a:blip r:embed="rId2"/>
          <a:stretch>
            <a:fillRect/>
          </a:stretch>
        </p:blipFill>
        <p:spPr>
          <a:xfrm>
            <a:off x="4777316" y="1063067"/>
            <a:ext cx="6780700" cy="4729537"/>
          </a:xfrm>
          <a:prstGeom prst="rect">
            <a:avLst/>
          </a:prstGeom>
        </p:spPr>
      </p:pic>
    </p:spTree>
    <p:extLst>
      <p:ext uri="{BB962C8B-B14F-4D97-AF65-F5344CB8AC3E}">
        <p14:creationId xmlns:p14="http://schemas.microsoft.com/office/powerpoint/2010/main" val="23173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9C414A-A284-4D73-B9C7-54C138F6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18B7B-C276-E539-4680-F5AADC32CD34}"/>
              </a:ext>
            </a:extLst>
          </p:cNvPr>
          <p:cNvSpPr>
            <a:spLocks noGrp="1"/>
          </p:cNvSpPr>
          <p:nvPr>
            <p:ph type="title"/>
          </p:nvPr>
        </p:nvSpPr>
        <p:spPr>
          <a:xfrm>
            <a:off x="935862" y="680482"/>
            <a:ext cx="2955852" cy="3283122"/>
          </a:xfrm>
        </p:spPr>
        <p:txBody>
          <a:bodyPr vert="horz" lIns="91440" tIns="45720" rIns="91440" bIns="45720" rtlCol="0" anchor="b">
            <a:normAutofit/>
          </a:bodyPr>
          <a:lstStyle/>
          <a:p>
            <a:pPr algn="ctr"/>
            <a:r>
              <a:rPr lang="en-US" sz="2800" kern="1200">
                <a:solidFill>
                  <a:schemeClr val="tx1">
                    <a:lumMod val="65000"/>
                    <a:lumOff val="35000"/>
                  </a:schemeClr>
                </a:solidFill>
                <a:latin typeface="+mj-lt"/>
                <a:ea typeface="+mj-ea"/>
                <a:cs typeface="+mj-cs"/>
              </a:rPr>
              <a:t>Do Most Animated Movies Profit or Loss?</a:t>
            </a:r>
          </a:p>
        </p:txBody>
      </p:sp>
      <p:sp>
        <p:nvSpPr>
          <p:cNvPr id="11" name="Rectangle 10">
            <a:extLst>
              <a:ext uri="{FF2B5EF4-FFF2-40B4-BE49-F238E27FC236}">
                <a16:creationId xmlns:a16="http://schemas.microsoft.com/office/drawing/2014/main" id="{A3DAD80A-CFC8-4003-858B-671FF2048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045" y="0"/>
            <a:ext cx="740695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4" name="Content Placeholder 3" descr="A pie chart with a number of percentages&#10;&#10;Description automatically generated">
            <a:extLst>
              <a:ext uri="{FF2B5EF4-FFF2-40B4-BE49-F238E27FC236}">
                <a16:creationId xmlns:a16="http://schemas.microsoft.com/office/drawing/2014/main" id="{2F501104-953B-A5F4-44CE-4FA38658CD17}"/>
              </a:ext>
            </a:extLst>
          </p:cNvPr>
          <p:cNvPicPr>
            <a:picLocks noGrp="1" noChangeAspect="1"/>
          </p:cNvPicPr>
          <p:nvPr>
            <p:ph idx="1"/>
          </p:nvPr>
        </p:nvPicPr>
        <p:blipFill>
          <a:blip r:embed="rId2"/>
          <a:stretch>
            <a:fillRect/>
          </a:stretch>
        </p:blipFill>
        <p:spPr>
          <a:xfrm>
            <a:off x="5633077" y="680483"/>
            <a:ext cx="5711204" cy="5497034"/>
          </a:xfrm>
          <a:prstGeom prst="rect">
            <a:avLst/>
          </a:prstGeom>
        </p:spPr>
      </p:pic>
    </p:spTree>
    <p:extLst>
      <p:ext uri="{BB962C8B-B14F-4D97-AF65-F5344CB8AC3E}">
        <p14:creationId xmlns:p14="http://schemas.microsoft.com/office/powerpoint/2010/main" val="404129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63E0-13D2-DB61-CDC1-75DB4C73CCE5}"/>
              </a:ext>
            </a:extLst>
          </p:cNvPr>
          <p:cNvSpPr>
            <a:spLocks noGrp="1"/>
          </p:cNvSpPr>
          <p:nvPr>
            <p:ph type="title"/>
          </p:nvPr>
        </p:nvSpPr>
        <p:spPr/>
        <p:txBody>
          <a:bodyPr/>
          <a:lstStyle/>
          <a:p>
            <a:r>
              <a:rPr lang="en-US" dirty="0"/>
              <a:t>Stakeholder Implications</a:t>
            </a:r>
          </a:p>
        </p:txBody>
      </p:sp>
      <p:sp>
        <p:nvSpPr>
          <p:cNvPr id="3" name="Content Placeholder 2">
            <a:extLst>
              <a:ext uri="{FF2B5EF4-FFF2-40B4-BE49-F238E27FC236}">
                <a16:creationId xmlns:a16="http://schemas.microsoft.com/office/drawing/2014/main" id="{78C43030-7F6C-7096-7419-6C8B878EDE3D}"/>
              </a:ext>
            </a:extLst>
          </p:cNvPr>
          <p:cNvSpPr>
            <a:spLocks noGrp="1"/>
          </p:cNvSpPr>
          <p:nvPr>
            <p:ph idx="1"/>
          </p:nvPr>
        </p:nvSpPr>
        <p:spPr/>
        <p:txBody>
          <a:bodyPr vert="horz" lIns="91440" tIns="45720" rIns="91440" bIns="45720" rtlCol="0" anchor="t">
            <a:normAutofit/>
          </a:bodyPr>
          <a:lstStyle/>
          <a:p>
            <a:r>
              <a:rPr lang="en-US" dirty="0"/>
              <a:t>Majority of the stakeholders in this case are the producers/production companies and writers</a:t>
            </a:r>
          </a:p>
          <a:p>
            <a:r>
              <a:rPr lang="en-US" dirty="0"/>
              <a:t>Writers may want to write more about action as there are more action animated films with higher revenue and they may get a larger amount of compensation</a:t>
            </a:r>
          </a:p>
          <a:p>
            <a:r>
              <a:rPr lang="en-US" dirty="0"/>
              <a:t>Production companies may want to only produce movies that are intended for a certain audience as they bring in the most revenue </a:t>
            </a:r>
          </a:p>
          <a:p>
            <a:r>
              <a:rPr lang="en-US" dirty="0"/>
              <a:t>Production companies may be willing to give writers a larger budget to create the films as it appears there is a positive correlation with revenue and budget</a:t>
            </a:r>
          </a:p>
          <a:p>
            <a:pPr marL="0" indent="0">
              <a:buNone/>
            </a:pPr>
            <a:endParaRPr lang="en-US" dirty="0"/>
          </a:p>
          <a:p>
            <a:endParaRPr lang="en-US" dirty="0"/>
          </a:p>
        </p:txBody>
      </p:sp>
    </p:spTree>
    <p:extLst>
      <p:ext uri="{BB962C8B-B14F-4D97-AF65-F5344CB8AC3E}">
        <p14:creationId xmlns:p14="http://schemas.microsoft.com/office/powerpoint/2010/main" val="343309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B9B9C-F6C0-BBA0-77FF-150FAAAE55D9}"/>
              </a:ext>
            </a:extLst>
          </p:cNvPr>
          <p:cNvSpPr>
            <a:spLocks noGrp="1"/>
          </p:cNvSpPr>
          <p:nvPr>
            <p:ph type="title"/>
          </p:nvPr>
        </p:nvSpPr>
        <p:spPr/>
        <p:txBody>
          <a:bodyPr>
            <a:normAutofit/>
          </a:bodyPr>
          <a:lstStyle/>
          <a:p>
            <a:r>
              <a:rPr lang="en-US" dirty="0">
                <a:solidFill>
                  <a:srgbClr val="000000"/>
                </a:solidFill>
                <a:ea typeface="+mj-lt"/>
                <a:cs typeface="+mj-lt"/>
              </a:rPr>
              <a:t>Ethical, Legal, Societal Implications</a:t>
            </a:r>
            <a:endParaRPr lang="en-US" dirty="0"/>
          </a:p>
        </p:txBody>
      </p:sp>
      <p:sp>
        <p:nvSpPr>
          <p:cNvPr id="3" name="Content Placeholder 2">
            <a:extLst>
              <a:ext uri="{FF2B5EF4-FFF2-40B4-BE49-F238E27FC236}">
                <a16:creationId xmlns:a16="http://schemas.microsoft.com/office/drawing/2014/main" id="{55FFBED1-7BBB-269F-A929-FF37B9B738D2}"/>
              </a:ext>
            </a:extLst>
          </p:cNvPr>
          <p:cNvSpPr>
            <a:spLocks noGrp="1"/>
          </p:cNvSpPr>
          <p:nvPr>
            <p:ph idx="1"/>
          </p:nvPr>
        </p:nvSpPr>
        <p:spPr/>
        <p:txBody>
          <a:bodyPr vert="horz" lIns="91440" tIns="45720" rIns="91440" bIns="45720" rtlCol="0" anchor="t">
            <a:normAutofit fontScale="92500" lnSpcReduction="20000"/>
          </a:bodyPr>
          <a:lstStyle/>
          <a:p>
            <a:r>
              <a:rPr lang="en-US" dirty="0">
                <a:ea typeface="+mn-lt"/>
                <a:cs typeface="+mn-lt"/>
              </a:rPr>
              <a:t>With more research into this topic, perhaps a way to create more revenue could be found which could create copyright disputes, intellectual property disputes or potential changes in copyright laws may occur to address this new method. As everyone may want to create the same type of movie</a:t>
            </a:r>
          </a:p>
          <a:p>
            <a:r>
              <a:rPr lang="en-US" dirty="0">
                <a:solidFill>
                  <a:srgbClr val="000000"/>
                </a:solidFill>
                <a:ea typeface="+mn-lt"/>
                <a:cs typeface="+mn-lt"/>
              </a:rPr>
              <a:t>With more research into this topic, it could lead to insights on the economic impact of the animated movie industry, including job creation, revenue distribution, and economic contributions to local communities especially where a movie is shot. </a:t>
            </a:r>
          </a:p>
          <a:p>
            <a:r>
              <a:rPr lang="en-US" dirty="0">
                <a:solidFill>
                  <a:srgbClr val="000000"/>
                </a:solidFill>
              </a:rPr>
              <a:t>If we were to continue this research and dive deeper into the animated movie industry, we</a:t>
            </a:r>
            <a:r>
              <a:rPr lang="en-US" dirty="0">
                <a:solidFill>
                  <a:srgbClr val="000000"/>
                </a:solidFill>
                <a:ea typeface="+mn-lt"/>
                <a:cs typeface="+mn-lt"/>
              </a:rPr>
              <a:t> would need to ensure that the research does not contribute to any underrepresentation or feed into any stereotypes regarding animated movies, production companies or actors.</a:t>
            </a:r>
          </a:p>
        </p:txBody>
      </p:sp>
    </p:spTree>
    <p:extLst>
      <p:ext uri="{BB962C8B-B14F-4D97-AF65-F5344CB8AC3E}">
        <p14:creationId xmlns:p14="http://schemas.microsoft.com/office/powerpoint/2010/main" val="1363018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C63349-4116-0FE2-2338-1ED08CF8C7AD}"/>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Data Tractability</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51E1752B-3413-3FDA-904B-CADA8D7D50B4}"/>
              </a:ext>
            </a:extLst>
          </p:cNvPr>
          <p:cNvGraphicFramePr>
            <a:graphicFrameLocks noGrp="1"/>
          </p:cNvGraphicFramePr>
          <p:nvPr>
            <p:ph idx="1"/>
            <p:extLst>
              <p:ext uri="{D42A27DB-BD31-4B8C-83A1-F6EECF244321}">
                <p14:modId xmlns:p14="http://schemas.microsoft.com/office/powerpoint/2010/main" val="1223179234"/>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449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6DE099-D3B0-BAE7-EB9C-D3145212352F}"/>
              </a:ext>
            </a:extLst>
          </p:cNvPr>
          <p:cNvSpPr>
            <a:spLocks noGrp="1"/>
          </p:cNvSpPr>
          <p:nvPr>
            <p:ph type="title"/>
          </p:nvPr>
        </p:nvSpPr>
        <p:spPr>
          <a:xfrm>
            <a:off x="838200" y="1195697"/>
            <a:ext cx="3200400" cy="4238118"/>
          </a:xfrm>
        </p:spPr>
        <p:txBody>
          <a:bodyPr>
            <a:normAutofit/>
          </a:bodyPr>
          <a:lstStyle/>
          <a:p>
            <a:r>
              <a:rPr lang="en-US">
                <a:solidFill>
                  <a:schemeClr val="bg1"/>
                </a:solidFill>
              </a:rPr>
              <a:t>Research Questions</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6A65CC70-51B6-A93C-6287-DBEF998F094C}"/>
              </a:ext>
            </a:extLst>
          </p:cNvPr>
          <p:cNvGraphicFramePr>
            <a:graphicFrameLocks noGrp="1"/>
          </p:cNvGraphicFramePr>
          <p:nvPr>
            <p:ph idx="1"/>
            <p:extLst>
              <p:ext uri="{D42A27DB-BD31-4B8C-83A1-F6EECF244321}">
                <p14:modId xmlns:p14="http://schemas.microsoft.com/office/powerpoint/2010/main" val="302701781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69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F8EF76-3717-5A52-4856-DED4920CDF66}"/>
              </a:ext>
            </a:extLst>
          </p:cNvPr>
          <p:cNvSpPr>
            <a:spLocks noGrp="1"/>
          </p:cNvSpPr>
          <p:nvPr>
            <p:ph type="title"/>
          </p:nvPr>
        </p:nvSpPr>
        <p:spPr>
          <a:xfrm>
            <a:off x="838200" y="1195697"/>
            <a:ext cx="3200400" cy="4238118"/>
          </a:xfrm>
        </p:spPr>
        <p:txBody>
          <a:bodyPr>
            <a:normAutofit/>
          </a:bodyPr>
          <a:lstStyle/>
          <a:p>
            <a:r>
              <a:rPr lang="en-US">
                <a:solidFill>
                  <a:schemeClr val="bg1"/>
                </a:solidFill>
              </a:rPr>
              <a:t>Data</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1952C3AD-0DB4-82EC-2248-9A9FE69C433B}"/>
              </a:ext>
            </a:extLst>
          </p:cNvPr>
          <p:cNvGraphicFramePr>
            <a:graphicFrameLocks noGrp="1"/>
          </p:cNvGraphicFramePr>
          <p:nvPr>
            <p:ph idx="1"/>
            <p:extLst>
              <p:ext uri="{D42A27DB-BD31-4B8C-83A1-F6EECF244321}">
                <p14:modId xmlns:p14="http://schemas.microsoft.com/office/powerpoint/2010/main" val="72062817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278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A3981A5A-DB79-4DFE-A3C4-E6DA87647948}"/>
              </a:ext>
            </a:extLst>
          </p:cNvPr>
          <p:cNvPicPr>
            <a:picLocks noGrp="1" noChangeAspect="1"/>
          </p:cNvPicPr>
          <p:nvPr>
            <p:ph idx="1"/>
          </p:nvPr>
        </p:nvPicPr>
        <p:blipFill>
          <a:blip r:embed="rId2"/>
          <a:stretch>
            <a:fillRect/>
          </a:stretch>
        </p:blipFill>
        <p:spPr>
          <a:xfrm>
            <a:off x="643467" y="1261618"/>
            <a:ext cx="10905066" cy="4334763"/>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780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2EEB3-5074-44C7-C0E7-2F1CD2F4A32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Exploratory Data Analysis</a:t>
            </a:r>
          </a:p>
        </p:txBody>
      </p:sp>
      <p:sp>
        <p:nvSpPr>
          <p:cNvPr id="3" name="Content Placeholder 2">
            <a:extLst>
              <a:ext uri="{FF2B5EF4-FFF2-40B4-BE49-F238E27FC236}">
                <a16:creationId xmlns:a16="http://schemas.microsoft.com/office/drawing/2014/main" id="{1161F29F-53A1-A2CA-8AF0-81D855C64F08}"/>
              </a:ext>
            </a:extLst>
          </p:cNvPr>
          <p:cNvSpPr>
            <a:spLocks noGrp="1"/>
          </p:cNvSpPr>
          <p:nvPr>
            <p:ph idx="1"/>
          </p:nvPr>
        </p:nvSpPr>
        <p:spPr>
          <a:xfrm>
            <a:off x="1198181" y="1839595"/>
            <a:ext cx="9795638" cy="943119"/>
          </a:xfrm>
        </p:spPr>
        <p:txBody>
          <a:bodyPr vert="horz" lIns="91440" tIns="45720" rIns="91440" bIns="45720" rtlCol="0" anchor="t">
            <a:normAutofit/>
          </a:bodyPr>
          <a:lstStyle/>
          <a:p>
            <a:pPr marL="0" indent="0" algn="ctr">
              <a:buNone/>
            </a:pPr>
            <a:r>
              <a:rPr lang="en-US" sz="2400" dirty="0"/>
              <a:t>This uses only statistics that the producer can control</a:t>
            </a:r>
          </a:p>
        </p:txBody>
      </p:sp>
      <p:pic>
        <p:nvPicPr>
          <p:cNvPr id="5" name="Picture 4" descr="A screenshot of a math test&#10;&#10;Description automatically generated">
            <a:extLst>
              <a:ext uri="{FF2B5EF4-FFF2-40B4-BE49-F238E27FC236}">
                <a16:creationId xmlns:a16="http://schemas.microsoft.com/office/drawing/2014/main" id="{E62BC108-534E-306F-2CB2-A6B8FE0BFF04}"/>
              </a:ext>
            </a:extLst>
          </p:cNvPr>
          <p:cNvPicPr>
            <a:picLocks noChangeAspect="1"/>
          </p:cNvPicPr>
          <p:nvPr/>
        </p:nvPicPr>
        <p:blipFill>
          <a:blip r:embed="rId2"/>
          <a:stretch>
            <a:fillRect/>
          </a:stretch>
        </p:blipFill>
        <p:spPr>
          <a:xfrm>
            <a:off x="6018793" y="2782405"/>
            <a:ext cx="5720303" cy="3346376"/>
          </a:xfrm>
          <a:prstGeom prst="rect">
            <a:avLst/>
          </a:prstGeom>
        </p:spPr>
      </p:pic>
      <p:pic>
        <p:nvPicPr>
          <p:cNvPr id="4" name="Picture 3" descr="A white paper with black text&#10;&#10;Description automatically generated">
            <a:extLst>
              <a:ext uri="{FF2B5EF4-FFF2-40B4-BE49-F238E27FC236}">
                <a16:creationId xmlns:a16="http://schemas.microsoft.com/office/drawing/2014/main" id="{4997C814-FCBF-D964-9D7E-06EE458D8D28}"/>
              </a:ext>
            </a:extLst>
          </p:cNvPr>
          <p:cNvPicPr>
            <a:picLocks noChangeAspect="1"/>
          </p:cNvPicPr>
          <p:nvPr/>
        </p:nvPicPr>
        <p:blipFill>
          <a:blip r:embed="rId3"/>
          <a:stretch>
            <a:fillRect/>
          </a:stretch>
        </p:blipFill>
        <p:spPr>
          <a:xfrm>
            <a:off x="132225" y="3430293"/>
            <a:ext cx="5828261" cy="1806759"/>
          </a:xfrm>
          <a:prstGeom prst="rect">
            <a:avLst/>
          </a:prstGeom>
        </p:spPr>
      </p:pic>
    </p:spTree>
    <p:extLst>
      <p:ext uri="{BB962C8B-B14F-4D97-AF65-F5344CB8AC3E}">
        <p14:creationId xmlns:p14="http://schemas.microsoft.com/office/powerpoint/2010/main" val="394404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E8424-DBC2-0981-9E64-097D80482427}"/>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dirty="0"/>
              <a:t>Exploratory</a:t>
            </a:r>
            <a:r>
              <a:rPr lang="en-US" sz="3200" kern="1200" dirty="0">
                <a:latin typeface="+mj-lt"/>
                <a:ea typeface="+mj-ea"/>
                <a:cs typeface="+mj-cs"/>
              </a:rPr>
              <a:t> Data Analysis</a:t>
            </a:r>
          </a:p>
        </p:txBody>
      </p:sp>
      <p:sp>
        <p:nvSpPr>
          <p:cNvPr id="5" name="TextBox 4">
            <a:extLst>
              <a:ext uri="{FF2B5EF4-FFF2-40B4-BE49-F238E27FC236}">
                <a16:creationId xmlns:a16="http://schemas.microsoft.com/office/drawing/2014/main" id="{07DBEAC7-77E9-23A1-A0E7-6292D189B80A}"/>
              </a:ext>
            </a:extLst>
          </p:cNvPr>
          <p:cNvSpPr txBox="1"/>
          <p:nvPr/>
        </p:nvSpPr>
        <p:spPr>
          <a:xfrm>
            <a:off x="876693" y="2533476"/>
            <a:ext cx="3455821" cy="34478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Everything controllable besides genre</a:t>
            </a:r>
          </a:p>
        </p:txBody>
      </p:sp>
      <p:pic>
        <p:nvPicPr>
          <p:cNvPr id="4" name="Content Placeholder 3" descr="A screenshot of a computer screen&#10;&#10;Description automatically generated">
            <a:extLst>
              <a:ext uri="{FF2B5EF4-FFF2-40B4-BE49-F238E27FC236}">
                <a16:creationId xmlns:a16="http://schemas.microsoft.com/office/drawing/2014/main" id="{D80E7778-C3A7-886B-7CD8-FC6AEF9FB3BD}"/>
              </a:ext>
            </a:extLst>
          </p:cNvPr>
          <p:cNvPicPr>
            <a:picLocks noGrp="1" noChangeAspect="1"/>
          </p:cNvPicPr>
          <p:nvPr>
            <p:ph idx="1"/>
          </p:nvPr>
        </p:nvPicPr>
        <p:blipFill>
          <a:blip r:embed="rId2"/>
          <a:stretch>
            <a:fillRect/>
          </a:stretch>
        </p:blipFill>
        <p:spPr>
          <a:xfrm>
            <a:off x="3805928" y="1241208"/>
            <a:ext cx="8262056" cy="4669030"/>
          </a:xfrm>
          <a:prstGeom prst="rect">
            <a:avLst/>
          </a:prstGeom>
        </p:spPr>
      </p:pic>
      <p:grpSp>
        <p:nvGrpSpPr>
          <p:cNvPr id="10" name="Group 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120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280A5-08FF-B22C-6EAE-5A94DD5094E4}"/>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5100" kern="1200">
                <a:solidFill>
                  <a:schemeClr val="tx1"/>
                </a:solidFill>
                <a:latin typeface="+mj-lt"/>
                <a:ea typeface="+mj-ea"/>
                <a:cs typeface="+mj-cs"/>
              </a:rPr>
              <a:t>Exploratory Data Analysis</a:t>
            </a:r>
          </a:p>
        </p:txBody>
      </p:sp>
      <p:sp>
        <p:nvSpPr>
          <p:cNvPr id="3" name="Content Placeholder 2">
            <a:extLst>
              <a:ext uri="{FF2B5EF4-FFF2-40B4-BE49-F238E27FC236}">
                <a16:creationId xmlns:a16="http://schemas.microsoft.com/office/drawing/2014/main" id="{42DD946B-FD1C-8FB3-263B-5426A858097E}"/>
              </a:ext>
            </a:extLst>
          </p:cNvPr>
          <p:cNvSpPr>
            <a:spLocks noGrp="1"/>
          </p:cNvSpPr>
          <p:nvPr>
            <p:ph idx="1"/>
          </p:nvPr>
        </p:nvSpPr>
        <p:spPr>
          <a:xfrm>
            <a:off x="8029293" y="3703250"/>
            <a:ext cx="2435507" cy="1122750"/>
          </a:xfrm>
        </p:spPr>
        <p:txBody>
          <a:bodyPr vert="horz" lIns="91440" tIns="45720" rIns="91440" bIns="45720" rtlCol="0" anchor="t">
            <a:normAutofit/>
          </a:bodyPr>
          <a:lstStyle/>
          <a:p>
            <a:pPr marL="0" indent="0">
              <a:buNone/>
            </a:pPr>
            <a:r>
              <a:rPr lang="en-US" sz="2000" kern="1200">
                <a:solidFill>
                  <a:schemeClr val="tx1"/>
                </a:solidFill>
                <a:latin typeface="+mn-lt"/>
                <a:ea typeface="+mn-ea"/>
                <a:cs typeface="+mn-cs"/>
              </a:rPr>
              <a:t>Only Genres</a:t>
            </a:r>
          </a:p>
        </p:txBody>
      </p:sp>
      <p:pic>
        <p:nvPicPr>
          <p:cNvPr id="5" name="Picture 4" descr="A screenshot of a computer&#10;&#10;Description automatically generated">
            <a:extLst>
              <a:ext uri="{FF2B5EF4-FFF2-40B4-BE49-F238E27FC236}">
                <a16:creationId xmlns:a16="http://schemas.microsoft.com/office/drawing/2014/main" id="{BD8D040F-3512-E12E-7FBA-93980B3DE1A5}"/>
              </a:ext>
            </a:extLst>
          </p:cNvPr>
          <p:cNvPicPr>
            <a:picLocks noChangeAspect="1"/>
          </p:cNvPicPr>
          <p:nvPr/>
        </p:nvPicPr>
        <p:blipFill>
          <a:blip r:embed="rId2"/>
          <a:stretch>
            <a:fillRect/>
          </a:stretch>
        </p:blipFill>
        <p:spPr>
          <a:xfrm>
            <a:off x="1296558" y="1318503"/>
            <a:ext cx="5604636" cy="4203476"/>
          </a:xfrm>
          <a:prstGeom prst="rect">
            <a:avLst/>
          </a:prstGeom>
        </p:spPr>
      </p:pic>
    </p:spTree>
    <p:extLst>
      <p:ext uri="{BB962C8B-B14F-4D97-AF65-F5344CB8AC3E}">
        <p14:creationId xmlns:p14="http://schemas.microsoft.com/office/powerpoint/2010/main" val="890517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FA91E-E4BF-B7C3-34DB-D2ED54B10F17}"/>
              </a:ext>
            </a:extLst>
          </p:cNvPr>
          <p:cNvSpPr>
            <a:spLocks noGrp="1"/>
          </p:cNvSpPr>
          <p:nvPr>
            <p:ph type="title"/>
          </p:nvPr>
        </p:nvSpPr>
        <p:spPr>
          <a:xfrm>
            <a:off x="630936" y="639520"/>
            <a:ext cx="3429000" cy="1719072"/>
          </a:xfrm>
        </p:spPr>
        <p:txBody>
          <a:bodyPr anchor="b">
            <a:normAutofit/>
          </a:bodyPr>
          <a:lstStyle/>
          <a:p>
            <a:r>
              <a:rPr lang="en-US" sz="4600">
                <a:ea typeface="+mj-lt"/>
                <a:cs typeface="+mj-lt"/>
              </a:rPr>
              <a:t>Exploratory Data Analysis</a:t>
            </a:r>
            <a:endParaRPr lang="en-US" sz="460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EF88C5-909C-9A7F-8C5B-498F0B41F7F0}"/>
              </a:ext>
            </a:extLst>
          </p:cNvPr>
          <p:cNvSpPr>
            <a:spLocks noGrp="1"/>
          </p:cNvSpPr>
          <p:nvPr>
            <p:ph idx="1"/>
          </p:nvPr>
        </p:nvSpPr>
        <p:spPr>
          <a:xfrm>
            <a:off x="630936" y="2807208"/>
            <a:ext cx="3429000" cy="3410712"/>
          </a:xfrm>
        </p:spPr>
        <p:txBody>
          <a:bodyPr vert="horz" lIns="91440" tIns="45720" rIns="91440" bIns="45720" rtlCol="0" anchor="t">
            <a:normAutofit/>
          </a:bodyPr>
          <a:lstStyle/>
          <a:p>
            <a:endParaRPr lang="en-US" sz="2200"/>
          </a:p>
          <a:p>
            <a:endParaRPr lang="en-US" sz="2200"/>
          </a:p>
          <a:p>
            <a:endParaRPr lang="en-US" sz="2200"/>
          </a:p>
        </p:txBody>
      </p:sp>
      <p:pic>
        <p:nvPicPr>
          <p:cNvPr id="4" name="Picture 3" descr="A graph with numbers and symbols&#10;&#10;Description automatically generated">
            <a:extLst>
              <a:ext uri="{FF2B5EF4-FFF2-40B4-BE49-F238E27FC236}">
                <a16:creationId xmlns:a16="http://schemas.microsoft.com/office/drawing/2014/main" id="{50FEDB9C-8F5E-B421-70A6-1025EB59BB25}"/>
              </a:ext>
            </a:extLst>
          </p:cNvPr>
          <p:cNvPicPr>
            <a:picLocks noChangeAspect="1"/>
          </p:cNvPicPr>
          <p:nvPr/>
        </p:nvPicPr>
        <p:blipFill>
          <a:blip r:embed="rId2"/>
          <a:stretch>
            <a:fillRect/>
          </a:stretch>
        </p:blipFill>
        <p:spPr>
          <a:xfrm>
            <a:off x="4059936" y="995705"/>
            <a:ext cx="7978140" cy="4866589"/>
          </a:xfrm>
          <a:prstGeom prst="rect">
            <a:avLst/>
          </a:prstGeom>
        </p:spPr>
      </p:pic>
      <p:sp>
        <p:nvSpPr>
          <p:cNvPr id="5" name="TextBox 4">
            <a:extLst>
              <a:ext uri="{FF2B5EF4-FFF2-40B4-BE49-F238E27FC236}">
                <a16:creationId xmlns:a16="http://schemas.microsoft.com/office/drawing/2014/main" id="{1922CDB4-6D04-6A5F-7574-710B35AD1F7E}"/>
              </a:ext>
            </a:extLst>
          </p:cNvPr>
          <p:cNvSpPr txBox="1"/>
          <p:nvPr/>
        </p:nvSpPr>
        <p:spPr>
          <a:xfrm>
            <a:off x="685800" y="3063240"/>
            <a:ext cx="3048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Revenue is in Billions</a:t>
            </a:r>
          </a:p>
          <a:p>
            <a:endParaRPr lang="en-US" dirty="0"/>
          </a:p>
          <a:p>
            <a:r>
              <a:rPr lang="en-US" dirty="0"/>
              <a:t>Red dots won an animated Movie of the Year</a:t>
            </a:r>
          </a:p>
        </p:txBody>
      </p:sp>
    </p:spTree>
    <p:extLst>
      <p:ext uri="{BB962C8B-B14F-4D97-AF65-F5344CB8AC3E}">
        <p14:creationId xmlns:p14="http://schemas.microsoft.com/office/powerpoint/2010/main" val="2982213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Mini Project- Animated Movies</vt:lpstr>
      <vt:lpstr>Data Tractability</vt:lpstr>
      <vt:lpstr>Research Questions</vt:lpstr>
      <vt:lpstr>Data</vt:lpstr>
      <vt:lpstr>PowerPoint Presentation</vt:lpstr>
      <vt:lpstr>Exploratory Data Analysis</vt:lpstr>
      <vt:lpstr>Exploratory Data Analysis</vt:lpstr>
      <vt:lpstr>Exploratory Data Analysis</vt:lpstr>
      <vt:lpstr>Exploratory Data Analysis</vt:lpstr>
      <vt:lpstr>Exploratory Data Analysis</vt:lpstr>
      <vt:lpstr>Is There a Correlation Between Budget and Revenue? </vt:lpstr>
      <vt:lpstr>Do Most Animated Movies Profit or Loss?</vt:lpstr>
      <vt:lpstr>Stakeholder Implications</vt:lpstr>
      <vt:lpstr>Ethical, Legal, Societal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256</cp:revision>
  <dcterms:created xsi:type="dcterms:W3CDTF">2024-02-22T03:16:40Z</dcterms:created>
  <dcterms:modified xsi:type="dcterms:W3CDTF">2024-02-23T18:30:30Z</dcterms:modified>
</cp:coreProperties>
</file>